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28"/>
  </p:notesMasterIdLst>
  <p:handoutMasterIdLst>
    <p:handoutMasterId r:id="rId29"/>
  </p:handoutMasterIdLst>
  <p:sldIdLst>
    <p:sldId id="302" r:id="rId2"/>
    <p:sldId id="376" r:id="rId3"/>
    <p:sldId id="378" r:id="rId4"/>
    <p:sldId id="379" r:id="rId5"/>
    <p:sldId id="381" r:id="rId6"/>
    <p:sldId id="382" r:id="rId7"/>
    <p:sldId id="383" r:id="rId8"/>
    <p:sldId id="391" r:id="rId9"/>
    <p:sldId id="384" r:id="rId10"/>
    <p:sldId id="385" r:id="rId11"/>
    <p:sldId id="394" r:id="rId12"/>
    <p:sldId id="386" r:id="rId13"/>
    <p:sldId id="387" r:id="rId14"/>
    <p:sldId id="388" r:id="rId15"/>
    <p:sldId id="390" r:id="rId16"/>
    <p:sldId id="393" r:id="rId17"/>
    <p:sldId id="395" r:id="rId18"/>
    <p:sldId id="400" r:id="rId19"/>
    <p:sldId id="397" r:id="rId20"/>
    <p:sldId id="396" r:id="rId21"/>
    <p:sldId id="398" r:id="rId22"/>
    <p:sldId id="399" r:id="rId23"/>
    <p:sldId id="404" r:id="rId24"/>
    <p:sldId id="403" r:id="rId25"/>
    <p:sldId id="402" r:id="rId26"/>
    <p:sldId id="405" r:id="rId27"/>
  </p:sldIdLst>
  <p:sldSz cx="12192000" cy="6858000"/>
  <p:notesSz cx="6858000" cy="9144000"/>
  <p:custDataLst>
    <p:tags r:id="rId30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87E16"/>
    <a:srgbClr val="EE9E08"/>
    <a:srgbClr val="D000FE"/>
    <a:srgbClr val="00FD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715"/>
    <p:restoredTop sz="97179"/>
  </p:normalViewPr>
  <p:slideViewPr>
    <p:cSldViewPr snapToGrid="0" snapToObjects="1">
      <p:cViewPr varScale="1">
        <p:scale>
          <a:sx n="128" d="100"/>
          <a:sy n="128" d="100"/>
        </p:scale>
        <p:origin x="92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3" d="100"/>
          <a:sy n="93" d="100"/>
        </p:scale>
        <p:origin x="5296" y="2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ags" Target="tags/tag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38359C9-4707-574C-BCD3-54E8A40A8B8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4CD0936-6C0E-204C-8263-1D9EC2F185E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932C27-7A12-5D47-865F-0077DE711A5B}" type="datetimeFigureOut">
              <a:rPr lang="en-US" smtClean="0"/>
              <a:t>11/4/22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54CB9E-29BD-9248-9EB0-A432B4BC957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7C7556-9873-2C4B-8743-9EAF0D35721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037806-88C1-EF41-BEDB-EAF076C2E9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59863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EDCE38-12D8-824E-8313-E5640C50BE3F}" type="datetimeFigureOut">
              <a:rPr lang="en-US" smtClean="0"/>
              <a:t>11/4/22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021ECB-A124-AA4D-982B-4CBCFD402A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2452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Hello everybody and thank you for attending my presentation. I am going to talk about the project I recently started working on in the Spassky and </a:t>
            </a:r>
            <a:r>
              <a:rPr lang="en-US" dirty="0" err="1"/>
              <a:t>Koszul</a:t>
            </a:r>
            <a:r>
              <a:rPr lang="en-US" dirty="0"/>
              <a:t> labs, both located in Paris. This project focuses on the unusual cooption of the mitotic machinery to drive, not cell division but cell differentiation.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8847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2AA4C-3692-DC40-ADE0-508B5814C6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>
                <a:latin typeface="Avenir Book" panose="02000503020000020003" pitchFamily="2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C45597-59BF-184F-B29C-07C34F95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2EED0F-48AE-564E-A6C3-CF27D90E860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0F2336-2B77-594A-9C6A-CA3AA84E1B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603CD6-B859-CC4B-973D-63DFFDFCA9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A8A48B6-7138-CD4D-A0E5-305C4B90F1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384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32174-956C-CE42-AF06-2CC1F76FD1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02640"/>
          </a:xfrm>
          <a:prstGeom prst="rect">
            <a:avLst/>
          </a:prstGeom>
          <a:gradFill>
            <a:gsLst>
              <a:gs pos="0">
                <a:schemeClr val="bg2"/>
              </a:gs>
              <a:gs pos="100000">
                <a:schemeClr val="bg2">
                  <a:alpha val="0"/>
                </a:schemeClr>
              </a:gs>
            </a:gsLst>
            <a:lin ang="0" scaled="0"/>
          </a:gradFill>
        </p:spPr>
        <p:txBody>
          <a:bodyPr anchor="ctr">
            <a:noAutofit/>
          </a:bodyPr>
          <a:lstStyle>
            <a:lvl1pPr>
              <a:defRPr sz="2000" b="1">
                <a:latin typeface="Avenir Book" panose="02000503020000020003" pitchFamily="2" charset="0"/>
                <a:ea typeface="Dotum" panose="020B0600000101010101" pitchFamily="34" charset="-127"/>
                <a:cs typeface="Menlo" panose="020B0609030804020204" pitchFamily="49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40962-E512-134A-8B89-5D29AB8A57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0" y="873761"/>
            <a:ext cx="11927840" cy="551751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None/>
              <a:defRPr sz="2000">
                <a:solidFill>
                  <a:schemeClr val="tx1"/>
                </a:solidFill>
                <a:latin typeface="Avenir Book" panose="02000503020000020003" pitchFamily="2" charset="0"/>
                <a:cs typeface="Arial" panose="020B0604020202020204" pitchFamily="34" charset="0"/>
              </a:defRPr>
            </a:lvl1pPr>
            <a:lvl2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defRPr sz="1800">
                <a:solidFill>
                  <a:schemeClr val="tx1"/>
                </a:solidFill>
                <a:latin typeface="Avenir Book" panose="02000503020000020003" pitchFamily="2" charset="0"/>
                <a:cs typeface="Arial" panose="020B0604020202020204" pitchFamily="34" charset="0"/>
              </a:defRPr>
            </a:lvl2pPr>
            <a:lvl3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defRPr sz="1600">
                <a:solidFill>
                  <a:schemeClr val="tx1"/>
                </a:solidFill>
                <a:latin typeface="Avenir Book" panose="02000503020000020003" pitchFamily="2" charset="0"/>
                <a:cs typeface="Arial" panose="020B0604020202020204" pitchFamily="34" charset="0"/>
              </a:defRPr>
            </a:lvl3pPr>
            <a:lvl4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defRPr sz="1400">
                <a:solidFill>
                  <a:schemeClr val="tx1"/>
                </a:solidFill>
                <a:latin typeface="Avenir Book" panose="02000503020000020003" pitchFamily="2" charset="0"/>
                <a:cs typeface="Arial" panose="020B0604020202020204" pitchFamily="34" charset="0"/>
              </a:defRPr>
            </a:lvl4pPr>
            <a:lvl5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defRPr sz="1400">
                <a:solidFill>
                  <a:schemeClr val="tx1"/>
                </a:solidFill>
                <a:latin typeface="Avenir Book" panose="02000503020000020003" pitchFamily="2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7C0C8F3A-B457-244F-A8D6-8903A1D3EC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98834" y="5771008"/>
            <a:ext cx="2743200" cy="1452881"/>
          </a:xfrm>
          <a:prstGeom prst="rect">
            <a:avLst/>
          </a:prstGeom>
        </p:spPr>
        <p:txBody>
          <a:bodyPr anchor="b"/>
          <a:lstStyle>
            <a:lvl1pPr algn="r">
              <a:defRPr sz="9600" b="1">
                <a:solidFill>
                  <a:schemeClr val="bg2"/>
                </a:solidFill>
              </a:defRPr>
            </a:lvl1pPr>
          </a:lstStyle>
          <a:p>
            <a:fld id="{9A8A48B6-7138-CD4D-A0E5-305C4B90F102}" type="slidenum">
              <a:rPr lang="en-US" smtClean="0"/>
              <a:pPr/>
              <a:t>‹#›</a:t>
            </a:fld>
            <a:endParaRPr lang="en-US" sz="9600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A7B3241-74CA-D249-BD38-4C57AA297F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5444" y="6517938"/>
            <a:ext cx="4288156" cy="314642"/>
          </a:xfrm>
        </p:spPr>
        <p:txBody>
          <a:bodyPr>
            <a:normAutofit/>
          </a:bodyPr>
          <a:lstStyle>
            <a:lvl1pPr>
              <a:buNone/>
              <a:defRPr lang="en-US" sz="1000" i="1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5C2DBE3-A140-254C-985C-6AF05AF9AD27}"/>
              </a:ext>
            </a:extLst>
          </p:cNvPr>
          <p:cNvCxnSpPr/>
          <p:nvPr userDrawn="1"/>
        </p:nvCxnSpPr>
        <p:spPr>
          <a:xfrm>
            <a:off x="0" y="806824"/>
            <a:ext cx="12192000" cy="0"/>
          </a:xfrm>
          <a:prstGeom prst="line">
            <a:avLst/>
          </a:prstGeom>
          <a:ln w="9525">
            <a:gradFill flip="none" rotWithShape="1">
              <a:gsLst>
                <a:gs pos="0">
                  <a:schemeClr val="tx1"/>
                </a:gs>
                <a:gs pos="50000">
                  <a:schemeClr val="tx1">
                    <a:alpha val="70000"/>
                  </a:schemeClr>
                </a:gs>
                <a:gs pos="100000">
                  <a:schemeClr val="bg1">
                    <a:alpha val="50000"/>
                  </a:schemeClr>
                </a:gs>
              </a:gsLst>
              <a:lin ang="0" scaled="0"/>
              <a:tileRect/>
            </a:gradFill>
            <a:tailEnd type="non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31649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497741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D9C0A-1549-7443-85EE-55FCCABF3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41912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A1A869-7351-D242-86E9-79866614E9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CE2C13-B8D7-F44C-9139-6617535B90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2020/01/13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696C65-553F-C344-AE7F-E5E25FFE64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R/Bioconductor 101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767CE44-45AC-9541-9EC5-59AD836780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19295" y="5951350"/>
            <a:ext cx="1172705" cy="9066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6000" b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B9F28562-9D3B-E049-90B5-3EB3B52779B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81208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18F576-2A69-E84D-9769-16109AFD25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9234" y="1723809"/>
            <a:ext cx="10373532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93103E-B176-0942-A9AB-2743C975A6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2020/01/13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D2323F-EDB5-0546-80C1-4253EE6B8B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BioC resources and access to public databases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B07609E7-7836-AB4F-B6E0-D901B7EDF1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19295" y="5951350"/>
            <a:ext cx="1172705" cy="9066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6000" b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B9F28562-9D3B-E049-90B5-3EB3B52779B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9EA93D98-C7BA-5243-88C6-79BEFDEA4D1A}"/>
              </a:ext>
            </a:extLst>
          </p:cNvPr>
          <p:cNvSpPr txBox="1">
            <a:spLocks/>
          </p:cNvSpPr>
          <p:nvPr userDrawn="1"/>
        </p:nvSpPr>
        <p:spPr>
          <a:xfrm>
            <a:off x="1524000" y="4745623"/>
            <a:ext cx="9144000" cy="10561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b="1" dirty="0"/>
              <a:t>NGS analysis for gene regulation and epigenomics</a:t>
            </a:r>
          </a:p>
          <a:p>
            <a:pPr marL="0" indent="0" algn="ctr">
              <a:buNone/>
            </a:pPr>
            <a:r>
              <a:rPr lang="en-GB" dirty="0" err="1"/>
              <a:t>Physalia</a:t>
            </a:r>
            <a:r>
              <a:rPr lang="en-GB" dirty="0"/>
              <a:t> 2021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62124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7">
            <a:alphaModFix amt="8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899439E-A8C1-0147-878A-E596CBCA7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E68514-C71E-D749-B402-5599774739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529C53-DC6E-5B43-AE85-3EF6A4F76C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E34DA9-DD42-8445-BB79-DF30D799A8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4CFCD4-3911-E943-8744-54979FE9BE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8A48B6-7138-CD4D-A0E5-305C4B90F1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1851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venir Book" panose="02000503020000020003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venir Book" panose="02000503020000020003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venir Book" panose="02000503020000020003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venir Book" panose="02000503020000020003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venir Book" panose="02000503020000020003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venir Book" panose="02000503020000020003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r-pkgs.org/Structure.html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alphaModFix amt="14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B66F8-B83F-1B49-8597-D3245B3603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97978" y="1240157"/>
            <a:ext cx="8596044" cy="2517169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en-GB" sz="4400" b="1" dirty="0">
                <a:latin typeface="Menlo" panose="020B0609030804020204" pitchFamily="49" charset="0"/>
              </a:rPr>
              <a:t>Package architecture</a:t>
            </a:r>
            <a:endParaRPr lang="en-GB" sz="4400" b="1" dirty="0">
              <a:effectLst/>
              <a:latin typeface="Menlo" panose="020B0609030804020204" pitchFamily="49" charset="0"/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773A9F04-72D8-634B-8B3F-BAED70393E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95910" y="3592462"/>
            <a:ext cx="10000180" cy="3026664"/>
          </a:xfrm>
        </p:spPr>
        <p:txBody>
          <a:bodyPr>
            <a:normAutofit/>
          </a:bodyPr>
          <a:lstStyle/>
          <a:p>
            <a:endParaRPr lang="en-GB" b="1" dirty="0">
              <a:latin typeface="Comfortaa" pitchFamily="2" charset="0"/>
            </a:endParaRPr>
          </a:p>
          <a:p>
            <a:endParaRPr lang="en-GB" b="1" dirty="0">
              <a:latin typeface="Comfortaa" pitchFamily="2" charset="0"/>
            </a:endParaRPr>
          </a:p>
          <a:p>
            <a:endParaRPr lang="en-GB" b="1" dirty="0">
              <a:latin typeface="Comfortaa" pitchFamily="2" charset="0"/>
            </a:endParaRPr>
          </a:p>
          <a:p>
            <a:endParaRPr lang="en-GB" b="1" dirty="0">
              <a:latin typeface="Comfortaa" pitchFamily="2" charset="0"/>
            </a:endParaRPr>
          </a:p>
          <a:p>
            <a:r>
              <a:rPr lang="en-GB" b="1" dirty="0" err="1">
                <a:latin typeface="Comfortaa" pitchFamily="2" charset="0"/>
              </a:rPr>
              <a:t>Physalia</a:t>
            </a:r>
            <a:r>
              <a:rPr lang="en-GB" b="1" dirty="0">
                <a:latin typeface="Comfortaa" pitchFamily="2" charset="0"/>
              </a:rPr>
              <a:t> course 2022</a:t>
            </a:r>
          </a:p>
          <a:p>
            <a:r>
              <a:rPr lang="en-GB" b="1" dirty="0">
                <a:latin typeface="Comfortaa" pitchFamily="2" charset="0"/>
              </a:rPr>
              <a:t>Instructor: </a:t>
            </a:r>
            <a:r>
              <a:rPr lang="en-US" dirty="0">
                <a:latin typeface="Comfortaa" pitchFamily="2" charset="0"/>
              </a:rPr>
              <a:t>Jacques Serizay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397778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02640"/>
          </a:xfrm>
        </p:spPr>
        <p:txBody>
          <a:bodyPr/>
          <a:lstStyle/>
          <a:p>
            <a:r>
              <a:rPr lang="en-GB" dirty="0" err="1"/>
              <a:t>README.md</a:t>
            </a:r>
            <a:endParaRPr lang="en-US" dirty="0"/>
          </a:p>
        </p:txBody>
      </p:sp>
      <p:sp>
        <p:nvSpPr>
          <p:cNvPr id="4" name="Content Placeholder 4">
            <a:extLst>
              <a:ext uri="{FF2B5EF4-FFF2-40B4-BE49-F238E27FC236}">
                <a16:creationId xmlns:a16="http://schemas.microsoft.com/office/drawing/2014/main" id="{B9ED1260-60FE-F84B-8B91-D72B473C172B}"/>
              </a:ext>
            </a:extLst>
          </p:cNvPr>
          <p:cNvSpPr txBox="1">
            <a:spLocks/>
          </p:cNvSpPr>
          <p:nvPr/>
        </p:nvSpPr>
        <p:spPr>
          <a:xfrm>
            <a:off x="111760" y="873761"/>
            <a:ext cx="11927840" cy="55175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en-US" sz="1800" dirty="0" err="1">
                <a:solidFill>
                  <a:schemeClr val="bg1">
                    <a:lumMod val="8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myPackage</a:t>
            </a:r>
            <a:r>
              <a:rPr lang="en-US" sz="1800" dirty="0">
                <a:solidFill>
                  <a:schemeClr val="bg1">
                    <a:lumMod val="8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</a:p>
          <a:p>
            <a:pPr>
              <a:spcAft>
                <a:spcPts val="0"/>
              </a:spcAft>
            </a:pPr>
            <a:r>
              <a:rPr lang="en-US" sz="1800" dirty="0">
                <a:solidFill>
                  <a:schemeClr val="bg1">
                    <a:lumMod val="8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data/</a:t>
            </a:r>
          </a:p>
          <a:p>
            <a:pPr>
              <a:spcAft>
                <a:spcPts val="0"/>
              </a:spcAft>
            </a:pPr>
            <a:r>
              <a:rPr lang="en-US" sz="1800" dirty="0">
                <a:solidFill>
                  <a:schemeClr val="bg1">
                    <a:lumMod val="8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man/</a:t>
            </a:r>
          </a:p>
          <a:p>
            <a:pPr>
              <a:spcAft>
                <a:spcPts val="0"/>
              </a:spcAft>
            </a:pPr>
            <a:r>
              <a:rPr lang="en-US" sz="1800" dirty="0">
                <a:solidFill>
                  <a:schemeClr val="bg1">
                    <a:lumMod val="8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sz="1800" dirty="0" err="1">
                <a:solidFill>
                  <a:schemeClr val="bg1">
                    <a:lumMod val="8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inst</a:t>
            </a:r>
            <a:r>
              <a:rPr lang="en-US" sz="1800" dirty="0">
                <a:solidFill>
                  <a:schemeClr val="bg1">
                    <a:lumMod val="8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</a:p>
          <a:p>
            <a:pPr>
              <a:spcAft>
                <a:spcPts val="0"/>
              </a:spcAft>
            </a:pPr>
            <a:r>
              <a:rPr lang="en-US" sz="1800" dirty="0">
                <a:solidFill>
                  <a:schemeClr val="bg1">
                    <a:lumMod val="8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tests/</a:t>
            </a:r>
          </a:p>
          <a:p>
            <a:pPr>
              <a:spcAft>
                <a:spcPts val="0"/>
              </a:spcAft>
            </a:pPr>
            <a:r>
              <a:rPr lang="en-US" sz="1800" dirty="0">
                <a:solidFill>
                  <a:schemeClr val="bg1">
                    <a:lumMod val="8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vignettes/</a:t>
            </a:r>
          </a:p>
          <a:p>
            <a:pPr>
              <a:spcAft>
                <a:spcPts val="0"/>
              </a:spcAft>
            </a:pPr>
            <a:r>
              <a:rPr lang="en-US" sz="1800" dirty="0">
                <a:solidFill>
                  <a:schemeClr val="bg1">
                    <a:lumMod val="8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R/</a:t>
            </a:r>
          </a:p>
          <a:p>
            <a:pPr marL="177800" indent="17463">
              <a:spcAft>
                <a:spcPts val="0"/>
              </a:spcAft>
              <a:tabLst>
                <a:tab pos="487363" algn="l"/>
              </a:tabLst>
            </a:pPr>
            <a:r>
              <a:rPr lang="en-US" sz="1800" dirty="0">
                <a:solidFill>
                  <a:schemeClr val="bg1">
                    <a:lumMod val="8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sz="1800" dirty="0" err="1">
                <a:solidFill>
                  <a:schemeClr val="bg1">
                    <a:lumMod val="8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functions.R</a:t>
            </a:r>
            <a:endParaRPr lang="en-US" sz="1800" dirty="0">
              <a:solidFill>
                <a:schemeClr val="bg1">
                  <a:lumMod val="85000"/>
                </a:schemeClr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177800" indent="17463">
              <a:spcAft>
                <a:spcPts val="0"/>
              </a:spcAft>
              <a:tabLst>
                <a:tab pos="487363" algn="l"/>
              </a:tabLst>
            </a:pPr>
            <a:r>
              <a:rPr lang="en-US" sz="1800" dirty="0">
                <a:solidFill>
                  <a:schemeClr val="bg1">
                    <a:lumMod val="8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sz="1800" dirty="0" err="1">
                <a:solidFill>
                  <a:schemeClr val="bg1">
                    <a:lumMod val="8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utils.R</a:t>
            </a:r>
            <a:endParaRPr lang="en-US" sz="1800" dirty="0">
              <a:solidFill>
                <a:schemeClr val="bg1">
                  <a:lumMod val="85000"/>
                </a:schemeClr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Aft>
                <a:spcPts val="0"/>
              </a:spcAft>
            </a:pPr>
            <a:r>
              <a:rPr lang="en-US" sz="1800" dirty="0">
                <a:solidFill>
                  <a:schemeClr val="bg1">
                    <a:lumMod val="8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DESCRIPTION</a:t>
            </a:r>
          </a:p>
          <a:p>
            <a:pPr>
              <a:spcAft>
                <a:spcPts val="0"/>
              </a:spcAft>
            </a:pPr>
            <a:r>
              <a:rPr lang="en-US" sz="1800" dirty="0">
                <a:solidFill>
                  <a:schemeClr val="bg1">
                    <a:lumMod val="8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NAMESPACE</a:t>
            </a:r>
          </a:p>
          <a:p>
            <a:pPr>
              <a:spcAft>
                <a:spcPts val="0"/>
              </a:spcAft>
            </a:pPr>
            <a:r>
              <a:rPr lang="en-US" sz="1800" b="1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sz="1800" b="1" dirty="0" err="1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README.md</a:t>
            </a:r>
            <a:endParaRPr lang="en-US" sz="1800" b="1" dirty="0">
              <a:solidFill>
                <a:schemeClr val="accent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Aft>
                <a:spcPts val="0"/>
              </a:spcAft>
            </a:pPr>
            <a:r>
              <a:rPr lang="en-US" sz="1800" dirty="0">
                <a:solidFill>
                  <a:schemeClr val="bg1">
                    <a:lumMod val="8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LICENSE</a:t>
            </a:r>
          </a:p>
          <a:p>
            <a:pPr>
              <a:spcAft>
                <a:spcPts val="0"/>
              </a:spcAft>
            </a:pPr>
            <a:r>
              <a:rPr lang="en-US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5EEFC7E7-6B35-7444-B3C1-D27E9E63C5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77886" y="873761"/>
            <a:ext cx="4049458" cy="5878103"/>
          </a:xfrm>
        </p:spPr>
        <p:txBody>
          <a:bodyPr>
            <a:noAutofit/>
          </a:bodyPr>
          <a:lstStyle/>
          <a:p>
            <a:pPr marL="7938" indent="-7938">
              <a:lnSpc>
                <a:spcPct val="100000"/>
              </a:lnSpc>
              <a:spcAft>
                <a:spcPts val="0"/>
              </a:spcAft>
            </a:pPr>
            <a:r>
              <a:rPr lang="en-GB" sz="800" dirty="0"/>
              <a:t># </a:t>
            </a:r>
            <a:r>
              <a:rPr lang="en-GB" sz="800" dirty="0" err="1"/>
              <a:t>HiContacts</a:t>
            </a:r>
            <a:endParaRPr lang="en-GB" sz="800" dirty="0"/>
          </a:p>
          <a:p>
            <a:pPr marL="7938" indent="-7938">
              <a:lnSpc>
                <a:spcPct val="100000"/>
              </a:lnSpc>
              <a:spcAft>
                <a:spcPts val="0"/>
              </a:spcAft>
            </a:pPr>
            <a:br>
              <a:rPr lang="en-GB" sz="800" dirty="0"/>
            </a:br>
            <a:r>
              <a:rPr lang="en-GB" sz="800" dirty="0" err="1"/>
              <a:t>HiContacts</a:t>
            </a:r>
            <a:r>
              <a:rPr lang="en-GB" sz="800" dirty="0"/>
              <a:t> provides tools to import `(m)cool` matrices in R and work with them there. </a:t>
            </a:r>
          </a:p>
          <a:p>
            <a:pPr marL="7938" indent="-7938">
              <a:lnSpc>
                <a:spcPct val="100000"/>
              </a:lnSpc>
              <a:spcAft>
                <a:spcPts val="0"/>
              </a:spcAft>
            </a:pPr>
            <a:br>
              <a:rPr lang="en-GB" sz="800" dirty="0"/>
            </a:br>
            <a:r>
              <a:rPr lang="en-GB" sz="800" dirty="0"/>
              <a:t>It creates a new `Contacts` class of objects, built on pre-existing Bioconductor objects, namely `</a:t>
            </a:r>
            <a:r>
              <a:rPr lang="en-GB" sz="800" dirty="0" err="1"/>
              <a:t>InteractionSet</a:t>
            </a:r>
            <a:r>
              <a:rPr lang="en-GB" sz="800" dirty="0"/>
              <a:t>`, `</a:t>
            </a:r>
            <a:r>
              <a:rPr lang="en-GB" sz="800" dirty="0" err="1"/>
              <a:t>GenomicInterations</a:t>
            </a:r>
            <a:r>
              <a:rPr lang="en-GB" sz="800" dirty="0"/>
              <a:t>` and `</a:t>
            </a:r>
            <a:r>
              <a:rPr lang="en-GB" sz="800" dirty="0" err="1"/>
              <a:t>ContactMatrix</a:t>
            </a:r>
            <a:r>
              <a:rPr lang="en-GB" sz="800" dirty="0"/>
              <a:t>` (`</a:t>
            </a:r>
            <a:r>
              <a:rPr lang="en-GB" sz="800" dirty="0" err="1"/>
              <a:t>Lun</a:t>
            </a:r>
            <a:r>
              <a:rPr lang="en-GB" sz="800" dirty="0"/>
              <a:t>, Perry &amp; Ing-Simmons, F1000Research 2016`), and provides **analytical** and **visualization** tools to investigate contact maps. </a:t>
            </a:r>
          </a:p>
          <a:p>
            <a:pPr marL="7938" indent="-7938">
              <a:lnSpc>
                <a:spcPct val="100000"/>
              </a:lnSpc>
              <a:spcAft>
                <a:spcPts val="0"/>
              </a:spcAft>
            </a:pPr>
            <a:br>
              <a:rPr lang="en-GB" sz="800" dirty="0"/>
            </a:br>
            <a:r>
              <a:rPr lang="en-GB" sz="800" dirty="0"/>
              <a:t>## Installation</a:t>
            </a:r>
          </a:p>
          <a:p>
            <a:pPr marL="7938" indent="-7938">
              <a:lnSpc>
                <a:spcPct val="100000"/>
              </a:lnSpc>
              <a:spcAft>
                <a:spcPts val="0"/>
              </a:spcAft>
            </a:pPr>
            <a:br>
              <a:rPr lang="en-GB" sz="800" dirty="0"/>
            </a:br>
            <a:r>
              <a:rPr lang="en-GB" sz="800" dirty="0"/>
              <a:t>`</a:t>
            </a:r>
            <a:r>
              <a:rPr lang="en-GB" sz="800" dirty="0" err="1"/>
              <a:t>HiContacts</a:t>
            </a:r>
            <a:r>
              <a:rPr lang="en-GB" sz="800" dirty="0"/>
              <a:t>` will soon be available in Bioconductor. </a:t>
            </a:r>
          </a:p>
          <a:p>
            <a:pPr marL="7938" indent="-7938">
              <a:lnSpc>
                <a:spcPct val="100000"/>
              </a:lnSpc>
              <a:spcAft>
                <a:spcPts val="0"/>
              </a:spcAft>
            </a:pPr>
            <a:r>
              <a:rPr lang="en-GB" sz="800" dirty="0"/>
              <a:t>To install the current release use:</a:t>
            </a:r>
          </a:p>
          <a:p>
            <a:pPr marL="7938" indent="-7938">
              <a:lnSpc>
                <a:spcPct val="100000"/>
              </a:lnSpc>
              <a:spcAft>
                <a:spcPts val="0"/>
              </a:spcAft>
            </a:pPr>
            <a:br>
              <a:rPr lang="en-GB" sz="800" dirty="0"/>
            </a:br>
            <a:r>
              <a:rPr lang="en-GB" sz="800" dirty="0"/>
              <a:t>```r</a:t>
            </a:r>
          </a:p>
          <a:p>
            <a:pPr marL="7938" indent="-7938">
              <a:lnSpc>
                <a:spcPct val="100000"/>
              </a:lnSpc>
              <a:spcAft>
                <a:spcPts val="0"/>
              </a:spcAft>
            </a:pPr>
            <a:r>
              <a:rPr lang="en-GB" sz="800" dirty="0"/>
              <a:t>if (!</a:t>
            </a:r>
            <a:r>
              <a:rPr lang="en-GB" sz="800" dirty="0" err="1"/>
              <a:t>requireNamespace</a:t>
            </a:r>
            <a:r>
              <a:rPr lang="en-GB" sz="800" dirty="0"/>
              <a:t>("</a:t>
            </a:r>
            <a:r>
              <a:rPr lang="en-GB" sz="800" dirty="0" err="1"/>
              <a:t>BiocManager</a:t>
            </a:r>
            <a:r>
              <a:rPr lang="en-GB" sz="800" dirty="0"/>
              <a:t>", quietly = TRUE))</a:t>
            </a:r>
          </a:p>
          <a:p>
            <a:pPr marL="7938" indent="-7938">
              <a:lnSpc>
                <a:spcPct val="100000"/>
              </a:lnSpc>
              <a:spcAft>
                <a:spcPts val="0"/>
              </a:spcAft>
            </a:pPr>
            <a:r>
              <a:rPr lang="en-GB" sz="800" dirty="0" err="1"/>
              <a:t>install.packages</a:t>
            </a:r>
            <a:r>
              <a:rPr lang="en-GB" sz="800" dirty="0"/>
              <a:t>("</a:t>
            </a:r>
            <a:r>
              <a:rPr lang="en-GB" sz="800" dirty="0" err="1"/>
              <a:t>BiocManager</a:t>
            </a:r>
            <a:r>
              <a:rPr lang="en-GB" sz="800" dirty="0"/>
              <a:t>")</a:t>
            </a:r>
          </a:p>
          <a:p>
            <a:pPr marL="7938" indent="-7938">
              <a:lnSpc>
                <a:spcPct val="100000"/>
              </a:lnSpc>
              <a:spcAft>
                <a:spcPts val="0"/>
              </a:spcAft>
            </a:pPr>
            <a:r>
              <a:rPr lang="en-GB" sz="800" dirty="0" err="1"/>
              <a:t>BiocManager</a:t>
            </a:r>
            <a:r>
              <a:rPr lang="en-GB" sz="800" dirty="0"/>
              <a:t>::install("</a:t>
            </a:r>
            <a:r>
              <a:rPr lang="en-GB" sz="800" dirty="0" err="1"/>
              <a:t>HiContacts</a:t>
            </a:r>
            <a:r>
              <a:rPr lang="en-GB" sz="800" dirty="0"/>
              <a:t>")</a:t>
            </a:r>
          </a:p>
          <a:p>
            <a:pPr marL="7938" indent="-7938">
              <a:lnSpc>
                <a:spcPct val="100000"/>
              </a:lnSpc>
              <a:spcAft>
                <a:spcPts val="0"/>
              </a:spcAft>
            </a:pPr>
            <a:r>
              <a:rPr lang="en-GB" sz="800" dirty="0"/>
              <a:t>```</a:t>
            </a:r>
          </a:p>
          <a:p>
            <a:pPr marL="7938" indent="-7938">
              <a:lnSpc>
                <a:spcPct val="100000"/>
              </a:lnSpc>
              <a:spcAft>
                <a:spcPts val="0"/>
              </a:spcAft>
            </a:pPr>
            <a:br>
              <a:rPr lang="en-GB" sz="800" dirty="0"/>
            </a:br>
            <a:r>
              <a:rPr lang="en-GB" sz="800" dirty="0"/>
              <a:t>For now, `</a:t>
            </a:r>
            <a:r>
              <a:rPr lang="en-GB" sz="800" dirty="0" err="1"/>
              <a:t>HiContacts</a:t>
            </a:r>
            <a:r>
              <a:rPr lang="en-GB" sz="800" dirty="0"/>
              <a:t>` can be installed from </a:t>
            </a:r>
            <a:r>
              <a:rPr lang="en-GB" sz="800" dirty="0" err="1"/>
              <a:t>Github</a:t>
            </a:r>
            <a:r>
              <a:rPr lang="en-GB" sz="800" dirty="0"/>
              <a:t> as follows:</a:t>
            </a:r>
          </a:p>
          <a:p>
            <a:pPr marL="7938" indent="-7938">
              <a:lnSpc>
                <a:spcPct val="100000"/>
              </a:lnSpc>
              <a:spcAft>
                <a:spcPts val="0"/>
              </a:spcAft>
            </a:pPr>
            <a:br>
              <a:rPr lang="en-GB" sz="800" dirty="0"/>
            </a:br>
            <a:r>
              <a:rPr lang="en-GB" sz="800" dirty="0"/>
              <a:t>```r</a:t>
            </a:r>
          </a:p>
          <a:p>
            <a:pPr marL="7938" indent="-7938">
              <a:lnSpc>
                <a:spcPct val="100000"/>
              </a:lnSpc>
              <a:spcAft>
                <a:spcPts val="0"/>
              </a:spcAft>
            </a:pPr>
            <a:r>
              <a:rPr lang="en-GB" sz="800" dirty="0" err="1"/>
              <a:t>install.packages</a:t>
            </a:r>
            <a:r>
              <a:rPr lang="en-GB" sz="800" dirty="0"/>
              <a:t>("</a:t>
            </a:r>
            <a:r>
              <a:rPr lang="en-GB" sz="800" dirty="0" err="1"/>
              <a:t>devtools</a:t>
            </a:r>
            <a:r>
              <a:rPr lang="en-GB" sz="800" dirty="0"/>
              <a:t>")</a:t>
            </a:r>
          </a:p>
          <a:p>
            <a:pPr marL="7938" indent="-7938">
              <a:lnSpc>
                <a:spcPct val="100000"/>
              </a:lnSpc>
              <a:spcAft>
                <a:spcPts val="0"/>
              </a:spcAft>
            </a:pPr>
            <a:r>
              <a:rPr lang="en-GB" sz="800" dirty="0" err="1"/>
              <a:t>devtools</a:t>
            </a:r>
            <a:r>
              <a:rPr lang="en-GB" sz="800" dirty="0"/>
              <a:t>::</a:t>
            </a:r>
            <a:r>
              <a:rPr lang="en-GB" sz="800" dirty="0" err="1"/>
              <a:t>install_github</a:t>
            </a:r>
            <a:r>
              <a:rPr lang="en-GB" sz="800" dirty="0"/>
              <a:t>("js2264/</a:t>
            </a:r>
            <a:r>
              <a:rPr lang="en-GB" sz="800" dirty="0" err="1"/>
              <a:t>HiContacts</a:t>
            </a:r>
            <a:r>
              <a:rPr lang="en-GB" sz="800" dirty="0"/>
              <a:t>")</a:t>
            </a:r>
          </a:p>
          <a:p>
            <a:pPr marL="7938" indent="-7938">
              <a:lnSpc>
                <a:spcPct val="100000"/>
              </a:lnSpc>
              <a:spcAft>
                <a:spcPts val="0"/>
              </a:spcAft>
            </a:pPr>
            <a:r>
              <a:rPr lang="en-GB" sz="800" dirty="0"/>
              <a:t>library(</a:t>
            </a:r>
            <a:r>
              <a:rPr lang="en-GB" sz="800" dirty="0" err="1"/>
              <a:t>HiContacts</a:t>
            </a:r>
            <a:r>
              <a:rPr lang="en-GB" sz="800" dirty="0"/>
              <a:t>)</a:t>
            </a:r>
          </a:p>
          <a:p>
            <a:pPr marL="7938" indent="-7938">
              <a:lnSpc>
                <a:spcPct val="100000"/>
              </a:lnSpc>
              <a:spcAft>
                <a:spcPts val="0"/>
              </a:spcAft>
            </a:pPr>
            <a:r>
              <a:rPr lang="en-GB" sz="800" dirty="0"/>
              <a:t>```</a:t>
            </a:r>
          </a:p>
          <a:p>
            <a:pPr marL="7938" indent="-7938">
              <a:lnSpc>
                <a:spcPct val="100000"/>
              </a:lnSpc>
              <a:spcAft>
                <a:spcPts val="0"/>
              </a:spcAft>
            </a:pPr>
            <a:br>
              <a:rPr lang="en-GB" sz="800" dirty="0"/>
            </a:br>
            <a:r>
              <a:rPr lang="en-GB" sz="800" dirty="0"/>
              <a:t>## Citation</a:t>
            </a:r>
          </a:p>
          <a:p>
            <a:pPr marL="7938" indent="-7938">
              <a:lnSpc>
                <a:spcPct val="100000"/>
              </a:lnSpc>
              <a:spcAft>
                <a:spcPts val="0"/>
              </a:spcAft>
            </a:pPr>
            <a:br>
              <a:rPr lang="en-GB" sz="800" dirty="0"/>
            </a:br>
            <a:r>
              <a:rPr lang="en-GB" sz="800" dirty="0"/>
              <a:t>If you are using `</a:t>
            </a:r>
            <a:r>
              <a:rPr lang="en-GB" sz="800" dirty="0" err="1"/>
              <a:t>HiContacts</a:t>
            </a:r>
            <a:r>
              <a:rPr lang="en-GB" sz="800" dirty="0"/>
              <a:t>` in your research, please cite: </a:t>
            </a:r>
          </a:p>
          <a:p>
            <a:pPr marL="7938" indent="-7938">
              <a:lnSpc>
                <a:spcPct val="100000"/>
              </a:lnSpc>
              <a:spcAft>
                <a:spcPts val="0"/>
              </a:spcAft>
            </a:pPr>
            <a:br>
              <a:rPr lang="en-GB" sz="800" dirty="0"/>
            </a:br>
            <a:r>
              <a:rPr lang="en-GB" sz="800" dirty="0"/>
              <a:t>&gt; Serizay J (2022). _</a:t>
            </a:r>
            <a:r>
              <a:rPr lang="en-GB" sz="800" dirty="0" err="1"/>
              <a:t>HiContacts</a:t>
            </a:r>
            <a:r>
              <a:rPr lang="en-GB" sz="800" dirty="0"/>
              <a:t>: </a:t>
            </a:r>
            <a:r>
              <a:rPr lang="en-GB" sz="800" dirty="0" err="1"/>
              <a:t>HiContacts</a:t>
            </a:r>
            <a:r>
              <a:rPr lang="en-GB" sz="800" dirty="0"/>
              <a:t>: R interface to cool files_.</a:t>
            </a:r>
          </a:p>
          <a:p>
            <a:pPr marL="7938" indent="-7938">
              <a:lnSpc>
                <a:spcPct val="100000"/>
              </a:lnSpc>
              <a:spcAft>
                <a:spcPts val="0"/>
              </a:spcAft>
            </a:pPr>
            <a:r>
              <a:rPr lang="en-GB" sz="800" dirty="0"/>
              <a:t>&gt; R package version 0.99.0</a:t>
            </a:r>
          </a:p>
          <a:p>
            <a:pPr marL="7938" indent="-7938">
              <a:lnSpc>
                <a:spcPct val="100000"/>
              </a:lnSpc>
              <a:spcAft>
                <a:spcPts val="0"/>
              </a:spcAft>
            </a:pPr>
            <a:r>
              <a:rPr lang="en-GB" sz="800" dirty="0"/>
              <a:t>&gt; &lt;https://</a:t>
            </a:r>
            <a:r>
              <a:rPr lang="en-GB" sz="800" dirty="0" err="1"/>
              <a:t>github.com</a:t>
            </a:r>
            <a:r>
              <a:rPr lang="en-GB" sz="800" dirty="0"/>
              <a:t>/js2264/</a:t>
            </a:r>
            <a:r>
              <a:rPr lang="en-GB" sz="800" dirty="0" err="1"/>
              <a:t>HiContacts</a:t>
            </a:r>
            <a:r>
              <a:rPr lang="en-GB" sz="800" dirty="0"/>
              <a:t>&gt;.</a:t>
            </a:r>
          </a:p>
          <a:p>
            <a:pPr marL="7938" indent="-7938">
              <a:lnSpc>
                <a:spcPct val="100000"/>
              </a:lnSpc>
              <a:spcAft>
                <a:spcPts val="0"/>
              </a:spcAft>
            </a:pPr>
            <a:br>
              <a:rPr lang="en-GB" sz="800" dirty="0"/>
            </a:br>
            <a:r>
              <a:rPr lang="en-GB" sz="800" dirty="0"/>
              <a:t>## How to use `</a:t>
            </a:r>
            <a:r>
              <a:rPr lang="en-GB" sz="800" dirty="0" err="1"/>
              <a:t>HiContacts</a:t>
            </a:r>
            <a:r>
              <a:rPr lang="en-GB" sz="800" dirty="0"/>
              <a:t>`</a:t>
            </a:r>
          </a:p>
          <a:p>
            <a:pPr marL="7938" indent="-7938">
              <a:lnSpc>
                <a:spcPct val="100000"/>
              </a:lnSpc>
              <a:spcAft>
                <a:spcPts val="0"/>
              </a:spcAft>
            </a:pPr>
            <a:br>
              <a:rPr lang="en-GB" sz="800" dirty="0"/>
            </a:br>
            <a:r>
              <a:rPr lang="en-GB" sz="800" dirty="0"/>
              <a:t>`</a:t>
            </a:r>
            <a:r>
              <a:rPr lang="en-GB" sz="800" dirty="0" err="1"/>
              <a:t>HiContacts</a:t>
            </a:r>
            <a:r>
              <a:rPr lang="en-GB" sz="800" dirty="0"/>
              <a:t>` includes a introduction vignette where its usage is </a:t>
            </a:r>
          </a:p>
          <a:p>
            <a:pPr marL="7938" indent="-7938">
              <a:lnSpc>
                <a:spcPct val="100000"/>
              </a:lnSpc>
              <a:spcAft>
                <a:spcPts val="0"/>
              </a:spcAft>
            </a:pPr>
            <a:r>
              <a:rPr lang="en-GB" sz="800" dirty="0"/>
              <a:t>illustrated. To access the vignette, please use:</a:t>
            </a:r>
          </a:p>
          <a:p>
            <a:pPr marL="7938" indent="-7938">
              <a:lnSpc>
                <a:spcPct val="100000"/>
              </a:lnSpc>
              <a:spcAft>
                <a:spcPts val="0"/>
              </a:spcAft>
            </a:pPr>
            <a:br>
              <a:rPr lang="en-GB" sz="800" dirty="0"/>
            </a:br>
            <a:r>
              <a:rPr lang="en-GB" sz="800" dirty="0"/>
              <a:t>```r</a:t>
            </a:r>
          </a:p>
          <a:p>
            <a:pPr marL="7938" indent="-7938">
              <a:lnSpc>
                <a:spcPct val="100000"/>
              </a:lnSpc>
              <a:spcAft>
                <a:spcPts val="0"/>
              </a:spcAft>
            </a:pPr>
            <a:r>
              <a:rPr lang="en-GB" sz="800" dirty="0"/>
              <a:t>vignette('</a:t>
            </a:r>
            <a:r>
              <a:rPr lang="en-GB" sz="800" dirty="0" err="1"/>
              <a:t>HiContacts</a:t>
            </a:r>
            <a:r>
              <a:rPr lang="en-GB" sz="800" dirty="0"/>
              <a:t>')</a:t>
            </a:r>
          </a:p>
          <a:p>
            <a:pPr marL="7938" indent="-7938">
              <a:lnSpc>
                <a:spcPct val="100000"/>
              </a:lnSpc>
              <a:spcAft>
                <a:spcPts val="0"/>
              </a:spcAft>
            </a:pPr>
            <a:r>
              <a:rPr lang="en-GB" sz="800" dirty="0"/>
              <a:t>```</a:t>
            </a:r>
          </a:p>
          <a:p>
            <a:pPr marL="7938" indent="-7938">
              <a:lnSpc>
                <a:spcPct val="100000"/>
              </a:lnSpc>
              <a:spcAft>
                <a:spcPts val="0"/>
              </a:spcAft>
            </a:pPr>
            <a:br>
              <a:rPr lang="en-GB" sz="800" dirty="0"/>
            </a:br>
            <a:r>
              <a:rPr lang="en-GB" sz="800" dirty="0"/>
              <a:t>## Overview</a:t>
            </a:r>
          </a:p>
          <a:p>
            <a:pPr marL="7938" indent="-7938">
              <a:lnSpc>
                <a:spcPct val="100000"/>
              </a:lnSpc>
              <a:spcAft>
                <a:spcPts val="0"/>
              </a:spcAft>
            </a:pPr>
            <a:br>
              <a:rPr lang="en-GB" sz="800" dirty="0"/>
            </a:br>
            <a:r>
              <a:rPr lang="en-GB" sz="800" dirty="0"/>
              <a:t>### Import a .(m)cool file as `Contacts`</a:t>
            </a:r>
          </a:p>
          <a:p>
            <a:pPr marL="7938" indent="-7938">
              <a:lnSpc>
                <a:spcPct val="100000"/>
              </a:lnSpc>
              <a:spcAft>
                <a:spcPts val="0"/>
              </a:spcAft>
            </a:pPr>
            <a:br>
              <a:rPr lang="en-GB" sz="800" dirty="0"/>
            </a:br>
            <a:r>
              <a:rPr lang="en-GB" sz="800" dirty="0"/>
              <a:t>...</a:t>
            </a:r>
            <a:br>
              <a:rPr lang="en-GB" sz="800" dirty="0"/>
            </a:br>
            <a:endParaRPr lang="en-GB" sz="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AA12588-ACE6-FE41-9246-E0AD34233C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9096" y="923544"/>
            <a:ext cx="4893876" cy="5934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3325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02640"/>
          </a:xfrm>
        </p:spPr>
        <p:txBody>
          <a:bodyPr/>
          <a:lstStyle/>
          <a:p>
            <a:r>
              <a:rPr lang="en-GB" dirty="0"/>
              <a:t>NEWS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6479E0C-444B-B94E-B7C8-D01D76B008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49486" y="873761"/>
            <a:ext cx="7990114" cy="5878103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GB" sz="800" dirty="0"/>
              <a:t># </a:t>
            </a:r>
            <a:r>
              <a:rPr lang="en-GB" sz="800" dirty="0" err="1"/>
              <a:t>periodicDNA</a:t>
            </a:r>
            <a:r>
              <a:rPr lang="en-GB" sz="800" dirty="0"/>
              <a:t> 0.3.2 (dev)  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endParaRPr lang="en-GB" sz="800" dirty="0"/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GB" sz="800" dirty="0"/>
              <a:t>* IMPORTANT: 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GB" sz="800" dirty="0"/>
              <a:t>  - Implemented data-raw for reproducibility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endParaRPr lang="en-GB" sz="800" dirty="0"/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GB" sz="800" dirty="0"/>
              <a:t>* MINOR: 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GB" sz="800" dirty="0"/>
              <a:t>  - Changed </a:t>
            </a:r>
            <a:r>
              <a:rPr lang="en-GB" sz="800" dirty="0" err="1"/>
              <a:t>xlim</a:t>
            </a:r>
            <a:r>
              <a:rPr lang="en-GB" sz="800" dirty="0"/>
              <a:t> of norm. distr. plot in </a:t>
            </a:r>
            <a:r>
              <a:rPr lang="en-GB" sz="800" dirty="0" err="1"/>
              <a:t>plotPeriodicityResults</a:t>
            </a:r>
            <a:r>
              <a:rPr lang="en-GB" sz="800" dirty="0"/>
              <a:t>()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endParaRPr lang="en-GB" sz="800" dirty="0"/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GB" sz="800" dirty="0"/>
              <a:t># </a:t>
            </a:r>
            <a:r>
              <a:rPr lang="en-GB" sz="800" dirty="0" err="1"/>
              <a:t>periodicDNA</a:t>
            </a:r>
            <a:r>
              <a:rPr lang="en-GB" sz="800" dirty="0"/>
              <a:t> 0.3.1 (2020-05-05)  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endParaRPr lang="en-GB" sz="800" dirty="0"/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GB" sz="800" dirty="0"/>
              <a:t>* IMPORTANT: 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GB" sz="800" dirty="0"/>
              <a:t>  - </a:t>
            </a:r>
            <a:r>
              <a:rPr lang="en-GB" sz="800" dirty="0" err="1"/>
              <a:t>rollmean</a:t>
            </a:r>
            <a:r>
              <a:rPr lang="en-GB" sz="800" dirty="0"/>
              <a:t>(k=3) is now applied *before* normalisation *as well*, 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GB" sz="800" dirty="0"/>
              <a:t>      on the raw distribution vector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GB" sz="800" dirty="0"/>
              <a:t>  - </a:t>
            </a:r>
            <a:r>
              <a:rPr lang="en-GB" sz="800" dirty="0" err="1"/>
              <a:t>plotPeriodicityResults</a:t>
            </a:r>
            <a:r>
              <a:rPr lang="en-GB" sz="800" dirty="0"/>
              <a:t>() output returns one single plot (with </a:t>
            </a:r>
            <a:r>
              <a:rPr lang="en-GB" sz="800" dirty="0" err="1"/>
              <a:t>cowplot</a:t>
            </a:r>
            <a:r>
              <a:rPr lang="en-GB" sz="800" dirty="0"/>
              <a:t>)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GB" sz="800" dirty="0"/>
              <a:t>  - </a:t>
            </a:r>
            <a:r>
              <a:rPr lang="en-GB" sz="800" dirty="0" err="1"/>
              <a:t>getPeriodicityTrack</a:t>
            </a:r>
            <a:r>
              <a:rPr lang="en-GB" sz="800" dirty="0"/>
              <a:t>() now returns the </a:t>
            </a:r>
            <a:r>
              <a:rPr lang="en-GB" sz="800" dirty="0" err="1"/>
              <a:t>Rle</a:t>
            </a:r>
            <a:endParaRPr lang="en-GB" sz="800" dirty="0"/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GB" sz="800" dirty="0"/>
              <a:t>  - Improved plotting functions -now show shuffled for </a:t>
            </a:r>
            <a:r>
              <a:rPr lang="en-GB" sz="800" dirty="0" err="1"/>
              <a:t>plotPeriodicityResults</a:t>
            </a:r>
            <a:r>
              <a:rPr lang="en-GB" sz="800" dirty="0"/>
              <a:t>()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GB" sz="800" dirty="0"/>
              <a:t>  - Added ggplot2 theming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endParaRPr lang="en-GB" sz="800" dirty="0"/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GB" sz="800" dirty="0"/>
              <a:t>* MINOR: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GB" sz="800" dirty="0"/>
              <a:t>    * Changed many variable names (all to </a:t>
            </a:r>
            <a:r>
              <a:rPr lang="en-GB" sz="800" dirty="0" err="1"/>
              <a:t>snake_case</a:t>
            </a:r>
            <a:r>
              <a:rPr lang="en-GB" sz="800" dirty="0"/>
              <a:t>)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GB" sz="800" dirty="0"/>
              <a:t>    * </a:t>
            </a:r>
            <a:r>
              <a:rPr lang="en-GB" sz="800" dirty="0" err="1"/>
              <a:t>sampleGRanges</a:t>
            </a:r>
            <a:r>
              <a:rPr lang="en-GB" sz="800" dirty="0"/>
              <a:t> is now full-fledged function 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GB" sz="800" dirty="0"/>
              <a:t>        (</a:t>
            </a:r>
            <a:r>
              <a:rPr lang="en-GB" sz="800" dirty="0" err="1"/>
              <a:t>GRanges</a:t>
            </a:r>
            <a:r>
              <a:rPr lang="en-GB" sz="800" dirty="0"/>
              <a:t>, </a:t>
            </a:r>
            <a:r>
              <a:rPr lang="en-GB" sz="800" dirty="0" err="1"/>
              <a:t>DNAStringSet</a:t>
            </a:r>
            <a:r>
              <a:rPr lang="en-GB" sz="800" dirty="0"/>
              <a:t>, character and </a:t>
            </a:r>
            <a:r>
              <a:rPr lang="en-GB" sz="800" dirty="0" err="1"/>
              <a:t>BSgenome</a:t>
            </a:r>
            <a:r>
              <a:rPr lang="en-GB" sz="800" dirty="0"/>
              <a:t> methods)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GB" sz="800" dirty="0"/>
              <a:t>    * </a:t>
            </a:r>
            <a:r>
              <a:rPr lang="en-GB" sz="800" dirty="0" err="1"/>
              <a:t>sampleGenome</a:t>
            </a:r>
            <a:r>
              <a:rPr lang="en-GB" sz="800" dirty="0"/>
              <a:t> is an alias for </a:t>
            </a:r>
            <a:r>
              <a:rPr lang="en-GB" sz="800" dirty="0" err="1"/>
              <a:t>sampleGRanges.character</a:t>
            </a:r>
            <a:endParaRPr lang="en-GB" sz="800" dirty="0"/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GB" sz="800" dirty="0"/>
              <a:t>    * Added sacCer3 to </a:t>
            </a:r>
            <a:r>
              <a:rPr lang="en-GB" sz="800" dirty="0" err="1"/>
              <a:t>getPeriodicity</a:t>
            </a:r>
            <a:r>
              <a:rPr lang="en-GB" sz="800" dirty="0"/>
              <a:t> </a:t>
            </a:r>
            <a:r>
              <a:rPr lang="en-GB" sz="800" dirty="0" err="1"/>
              <a:t>BSgenomes</a:t>
            </a:r>
            <a:endParaRPr lang="en-GB" sz="800" dirty="0"/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GB" sz="800" dirty="0"/>
              <a:t>    * Added </a:t>
            </a:r>
            <a:r>
              <a:rPr lang="en-GB" sz="800" dirty="0" err="1"/>
              <a:t>DNAString</a:t>
            </a:r>
            <a:r>
              <a:rPr lang="en-GB" sz="800" dirty="0"/>
              <a:t> method for </a:t>
            </a:r>
            <a:r>
              <a:rPr lang="en-GB" sz="800" dirty="0" err="1"/>
              <a:t>getPeriodicity</a:t>
            </a:r>
            <a:endParaRPr lang="en-GB" sz="800" dirty="0"/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GB" sz="800" dirty="0"/>
              <a:t>    * Added a vignette describing the internal steps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GB" sz="800" dirty="0"/>
              <a:t>    * Clarified user-level functions in README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GB" sz="800" dirty="0"/>
              <a:t>    * Added ce11_TSSs data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GB" sz="800" dirty="0"/>
              <a:t>    * Renamed </a:t>
            </a:r>
            <a:r>
              <a:rPr lang="en-GB" sz="800" dirty="0" err="1"/>
              <a:t>generateperiodicitytrack</a:t>
            </a:r>
            <a:r>
              <a:rPr lang="en-GB" sz="800" dirty="0"/>
              <a:t> as </a:t>
            </a:r>
            <a:r>
              <a:rPr lang="en-GB" sz="800" dirty="0" err="1"/>
              <a:t>getPeriodicityTrack</a:t>
            </a:r>
            <a:endParaRPr lang="en-GB" sz="800" dirty="0"/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GB" sz="800" dirty="0"/>
              <a:t>    * Renamed variables in </a:t>
            </a:r>
            <a:r>
              <a:rPr lang="en-GB" sz="800" dirty="0" err="1"/>
              <a:t>getFPI</a:t>
            </a:r>
            <a:r>
              <a:rPr lang="en-GB" sz="800" dirty="0"/>
              <a:t> and </a:t>
            </a:r>
            <a:r>
              <a:rPr lang="en-GB" sz="800" dirty="0" err="1"/>
              <a:t>getPeriodicity</a:t>
            </a:r>
            <a:endParaRPr lang="en-GB" sz="800" dirty="0"/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GB" sz="800" dirty="0"/>
              <a:t>    * Created a utility char2BSgenome()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endParaRPr lang="en-GB" sz="800" dirty="0"/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GB" sz="800" dirty="0"/>
              <a:t># </a:t>
            </a:r>
            <a:r>
              <a:rPr lang="en-GB" sz="800" dirty="0" err="1"/>
              <a:t>periodicDNA</a:t>
            </a:r>
            <a:r>
              <a:rPr lang="en-GB" sz="800" dirty="0"/>
              <a:t> 0.3.0 (2020-05-03)  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endParaRPr lang="en-GB" sz="800" dirty="0"/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GB" sz="800" dirty="0"/>
              <a:t>* Added tests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GB" sz="800" dirty="0"/>
              <a:t>* Added </a:t>
            </a:r>
            <a:r>
              <a:rPr lang="en-GB" sz="800" dirty="0" err="1"/>
              <a:t>getFPI</a:t>
            </a:r>
            <a:r>
              <a:rPr lang="en-GB" sz="800" dirty="0"/>
              <a:t> function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GB" sz="800" dirty="0"/>
              <a:t>* cleaned-up functions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GB" sz="800" dirty="0"/>
              <a:t>* cleaned-up function dependencies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GB" sz="800" dirty="0"/>
              <a:t>* Added toy data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GB" sz="800" dirty="0"/>
              <a:t>* Added vignette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endParaRPr lang="en-GB" sz="800" dirty="0"/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GB" sz="800" dirty="0"/>
              <a:t># </a:t>
            </a:r>
            <a:r>
              <a:rPr lang="en-GB" sz="800" dirty="0" err="1"/>
              <a:t>periodicDNA</a:t>
            </a:r>
            <a:r>
              <a:rPr lang="en-GB" sz="800" dirty="0"/>
              <a:t> 0.2.1 (2020-03-04)  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endParaRPr lang="en-GB" sz="800" dirty="0"/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GB" sz="800" dirty="0"/>
              <a:t>* Added Travis build check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GB" sz="800" dirty="0"/>
              <a:t>* Simplified </a:t>
            </a:r>
            <a:r>
              <a:rPr lang="en-GB" sz="800" dirty="0" err="1"/>
              <a:t>README.md</a:t>
            </a:r>
            <a:endParaRPr lang="en-US" sz="8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4" name="Content Placeholder 4">
            <a:extLst>
              <a:ext uri="{FF2B5EF4-FFF2-40B4-BE49-F238E27FC236}">
                <a16:creationId xmlns:a16="http://schemas.microsoft.com/office/drawing/2014/main" id="{B9ED1260-60FE-F84B-8B91-D72B473C172B}"/>
              </a:ext>
            </a:extLst>
          </p:cNvPr>
          <p:cNvSpPr txBox="1">
            <a:spLocks/>
          </p:cNvSpPr>
          <p:nvPr/>
        </p:nvSpPr>
        <p:spPr>
          <a:xfrm>
            <a:off x="111760" y="873761"/>
            <a:ext cx="11927840" cy="55175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en-US" sz="1800" dirty="0" err="1">
                <a:solidFill>
                  <a:schemeClr val="bg1">
                    <a:lumMod val="8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myPackage</a:t>
            </a:r>
            <a:r>
              <a:rPr lang="en-US" sz="1800" dirty="0">
                <a:solidFill>
                  <a:schemeClr val="bg1">
                    <a:lumMod val="8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</a:p>
          <a:p>
            <a:pPr>
              <a:spcAft>
                <a:spcPts val="0"/>
              </a:spcAft>
            </a:pPr>
            <a:r>
              <a:rPr lang="en-US" sz="1800" dirty="0">
                <a:solidFill>
                  <a:schemeClr val="bg1">
                    <a:lumMod val="8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data/</a:t>
            </a:r>
          </a:p>
          <a:p>
            <a:pPr>
              <a:spcAft>
                <a:spcPts val="0"/>
              </a:spcAft>
            </a:pPr>
            <a:r>
              <a:rPr lang="en-US" sz="1800" dirty="0">
                <a:solidFill>
                  <a:schemeClr val="bg1">
                    <a:lumMod val="8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man/</a:t>
            </a:r>
          </a:p>
          <a:p>
            <a:pPr>
              <a:spcAft>
                <a:spcPts val="0"/>
              </a:spcAft>
            </a:pPr>
            <a:r>
              <a:rPr lang="en-US" sz="1800" dirty="0">
                <a:solidFill>
                  <a:schemeClr val="bg1">
                    <a:lumMod val="8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sz="1800" dirty="0" err="1">
                <a:solidFill>
                  <a:schemeClr val="bg1">
                    <a:lumMod val="8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inst</a:t>
            </a:r>
            <a:r>
              <a:rPr lang="en-US" sz="1800" dirty="0">
                <a:solidFill>
                  <a:schemeClr val="bg1">
                    <a:lumMod val="8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</a:p>
          <a:p>
            <a:pPr>
              <a:spcAft>
                <a:spcPts val="0"/>
              </a:spcAft>
            </a:pPr>
            <a:r>
              <a:rPr lang="en-US" sz="1800" dirty="0">
                <a:solidFill>
                  <a:schemeClr val="bg1">
                    <a:lumMod val="8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tests/</a:t>
            </a:r>
          </a:p>
          <a:p>
            <a:pPr>
              <a:spcAft>
                <a:spcPts val="0"/>
              </a:spcAft>
            </a:pPr>
            <a:r>
              <a:rPr lang="en-US" sz="1800" dirty="0">
                <a:solidFill>
                  <a:schemeClr val="bg1">
                    <a:lumMod val="8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vignettes/</a:t>
            </a:r>
          </a:p>
          <a:p>
            <a:pPr>
              <a:spcAft>
                <a:spcPts val="0"/>
              </a:spcAft>
            </a:pPr>
            <a:r>
              <a:rPr lang="en-US" sz="1800" dirty="0">
                <a:solidFill>
                  <a:schemeClr val="bg1">
                    <a:lumMod val="8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R/</a:t>
            </a:r>
          </a:p>
          <a:p>
            <a:pPr marL="177800" indent="17463">
              <a:spcAft>
                <a:spcPts val="0"/>
              </a:spcAft>
              <a:tabLst>
                <a:tab pos="487363" algn="l"/>
              </a:tabLst>
            </a:pPr>
            <a:r>
              <a:rPr lang="en-US" sz="1800" dirty="0">
                <a:solidFill>
                  <a:schemeClr val="bg1">
                    <a:lumMod val="8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sz="1800" dirty="0" err="1">
                <a:solidFill>
                  <a:schemeClr val="bg1">
                    <a:lumMod val="8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functions.R</a:t>
            </a:r>
            <a:endParaRPr lang="en-US" sz="1800" dirty="0">
              <a:solidFill>
                <a:schemeClr val="bg1">
                  <a:lumMod val="85000"/>
                </a:schemeClr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177800" indent="17463">
              <a:spcAft>
                <a:spcPts val="0"/>
              </a:spcAft>
              <a:tabLst>
                <a:tab pos="487363" algn="l"/>
              </a:tabLst>
            </a:pPr>
            <a:r>
              <a:rPr lang="en-US" sz="1800" dirty="0">
                <a:solidFill>
                  <a:schemeClr val="bg1">
                    <a:lumMod val="8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sz="1800" dirty="0" err="1">
                <a:solidFill>
                  <a:schemeClr val="bg1">
                    <a:lumMod val="8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utils.R</a:t>
            </a:r>
            <a:endParaRPr lang="en-US" sz="1800" dirty="0">
              <a:solidFill>
                <a:schemeClr val="bg1">
                  <a:lumMod val="85000"/>
                </a:schemeClr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Aft>
                <a:spcPts val="0"/>
              </a:spcAft>
            </a:pPr>
            <a:r>
              <a:rPr lang="en-US" sz="1800" dirty="0">
                <a:solidFill>
                  <a:schemeClr val="bg1">
                    <a:lumMod val="8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DESCRIPTION</a:t>
            </a:r>
          </a:p>
          <a:p>
            <a:pPr>
              <a:spcAft>
                <a:spcPts val="0"/>
              </a:spcAft>
            </a:pPr>
            <a:r>
              <a:rPr lang="en-US" sz="1800" dirty="0">
                <a:solidFill>
                  <a:schemeClr val="bg1">
                    <a:lumMod val="8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NAMESPACE</a:t>
            </a:r>
          </a:p>
          <a:p>
            <a:pPr>
              <a:spcAft>
                <a:spcPts val="0"/>
              </a:spcAft>
            </a:pPr>
            <a:r>
              <a:rPr lang="en-US" sz="1800" dirty="0">
                <a:solidFill>
                  <a:schemeClr val="bg1">
                    <a:lumMod val="8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sz="1800" dirty="0" err="1">
                <a:solidFill>
                  <a:schemeClr val="bg1">
                    <a:lumMod val="8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README.md</a:t>
            </a:r>
            <a:endParaRPr lang="en-US" sz="1800" dirty="0">
              <a:solidFill>
                <a:schemeClr val="bg1">
                  <a:lumMod val="85000"/>
                </a:schemeClr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Aft>
                <a:spcPts val="0"/>
              </a:spcAft>
            </a:pPr>
            <a:r>
              <a:rPr lang="en-US" sz="1800" b="1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NEWS</a:t>
            </a:r>
          </a:p>
          <a:p>
            <a:pPr>
              <a:spcAft>
                <a:spcPts val="0"/>
              </a:spcAft>
            </a:pPr>
            <a:r>
              <a:rPr lang="en-US" sz="1800" dirty="0">
                <a:solidFill>
                  <a:schemeClr val="bg1">
                    <a:lumMod val="8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LICENSE</a:t>
            </a:r>
          </a:p>
          <a:p>
            <a:pPr>
              <a:spcAft>
                <a:spcPts val="0"/>
              </a:spcAft>
            </a:pPr>
            <a:r>
              <a:rPr lang="en-US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35191029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LICENSE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6479E0C-444B-B94E-B7C8-D01D76B008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49486" y="873761"/>
            <a:ext cx="7990114" cy="5878103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GB" sz="800" b="0" dirty="0">
                <a:effectLst/>
                <a:latin typeface="Menlo" panose="020B0609030804020204" pitchFamily="49" charset="0"/>
              </a:rPr>
              <a:t>GNU General Public License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GB" sz="800" b="0" dirty="0">
                <a:effectLst/>
                <a:latin typeface="Menlo" panose="020B0609030804020204" pitchFamily="49" charset="0"/>
              </a:rPr>
              <a:t>==========================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br>
              <a:rPr lang="en-GB" sz="800" b="0" dirty="0">
                <a:effectLst/>
                <a:latin typeface="Menlo" panose="020B0609030804020204" pitchFamily="49" charset="0"/>
              </a:rPr>
            </a:br>
            <a:r>
              <a:rPr lang="en-GB" sz="800" b="0" i="1" dirty="0">
                <a:effectLst/>
                <a:latin typeface="Menlo" panose="020B0609030804020204" pitchFamily="49" charset="0"/>
              </a:rPr>
              <a:t>_Version 3, 29 June 2007_</a:t>
            </a:r>
            <a:r>
              <a:rPr lang="en-GB" sz="800" b="0" dirty="0">
                <a:effectLst/>
                <a:latin typeface="Menlo" panose="020B0609030804020204" pitchFamily="49" charset="0"/>
              </a:rPr>
              <a:t> 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GB" sz="800" b="0" i="1" dirty="0">
                <a:effectLst/>
                <a:latin typeface="Menlo" panose="020B0609030804020204" pitchFamily="49" charset="0"/>
              </a:rPr>
              <a:t>_Copyright © 2007 Free Software Foundation, Inc. &amp;</a:t>
            </a:r>
            <a:r>
              <a:rPr lang="en-GB" sz="800" b="0" i="1" dirty="0" err="1">
                <a:effectLst/>
                <a:latin typeface="Menlo" panose="020B0609030804020204" pitchFamily="49" charset="0"/>
              </a:rPr>
              <a:t>lt</a:t>
            </a:r>
            <a:r>
              <a:rPr lang="en-GB" sz="800" b="0" i="1" dirty="0">
                <a:effectLst/>
                <a:latin typeface="Menlo" panose="020B0609030804020204" pitchFamily="49" charset="0"/>
              </a:rPr>
              <a:t>;&lt;http://</a:t>
            </a:r>
            <a:r>
              <a:rPr lang="en-GB" sz="800" b="0" i="1" dirty="0" err="1">
                <a:effectLst/>
                <a:latin typeface="Menlo" panose="020B0609030804020204" pitchFamily="49" charset="0"/>
              </a:rPr>
              <a:t>fsf.org</a:t>
            </a:r>
            <a:r>
              <a:rPr lang="en-GB" sz="800" b="0" i="1" dirty="0">
                <a:effectLst/>
                <a:latin typeface="Menlo" panose="020B0609030804020204" pitchFamily="49" charset="0"/>
              </a:rPr>
              <a:t>/&gt;&amp;</a:t>
            </a:r>
            <a:r>
              <a:rPr lang="en-GB" sz="800" b="0" i="1" dirty="0" err="1">
                <a:effectLst/>
                <a:latin typeface="Menlo" panose="020B0609030804020204" pitchFamily="49" charset="0"/>
              </a:rPr>
              <a:t>gt</a:t>
            </a:r>
            <a:r>
              <a:rPr lang="en-GB" sz="800" b="0" i="1" dirty="0">
                <a:effectLst/>
                <a:latin typeface="Menlo" panose="020B0609030804020204" pitchFamily="49" charset="0"/>
              </a:rPr>
              <a:t>;_</a:t>
            </a:r>
            <a:endParaRPr lang="en-GB" sz="800" b="0" dirty="0">
              <a:effectLst/>
              <a:latin typeface="Menlo" panose="020B0609030804020204" pitchFamily="49" charset="0"/>
            </a:endParaRPr>
          </a:p>
          <a:p>
            <a:pPr>
              <a:lnSpc>
                <a:spcPct val="100000"/>
              </a:lnSpc>
              <a:spcAft>
                <a:spcPts val="0"/>
              </a:spcAft>
            </a:pPr>
            <a:br>
              <a:rPr lang="en-GB" sz="800" b="0" dirty="0">
                <a:effectLst/>
                <a:latin typeface="Menlo" panose="020B0609030804020204" pitchFamily="49" charset="0"/>
              </a:rPr>
            </a:br>
            <a:r>
              <a:rPr lang="en-GB" sz="800" b="0" dirty="0">
                <a:effectLst/>
                <a:latin typeface="Menlo" panose="020B0609030804020204" pitchFamily="49" charset="0"/>
              </a:rPr>
              <a:t>Everyone is permitted to copy and distribute verbatim copies of this license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GB" sz="800" b="0" dirty="0">
                <a:effectLst/>
                <a:latin typeface="Menlo" panose="020B0609030804020204" pitchFamily="49" charset="0"/>
              </a:rPr>
              <a:t>document, but changing it is not allowed.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br>
              <a:rPr lang="en-GB" sz="800" b="0" dirty="0">
                <a:effectLst/>
                <a:latin typeface="Menlo" panose="020B0609030804020204" pitchFamily="49" charset="0"/>
              </a:rPr>
            </a:br>
            <a:r>
              <a:rPr lang="en-GB" sz="800" b="1" dirty="0">
                <a:effectLst/>
                <a:latin typeface="Menlo" panose="020B0609030804020204" pitchFamily="49" charset="0"/>
              </a:rPr>
              <a:t>## Preamble</a:t>
            </a:r>
            <a:endParaRPr lang="en-GB" sz="800" b="0" dirty="0">
              <a:effectLst/>
              <a:latin typeface="Menlo" panose="020B0609030804020204" pitchFamily="49" charset="0"/>
            </a:endParaRPr>
          </a:p>
          <a:p>
            <a:pPr>
              <a:lnSpc>
                <a:spcPct val="100000"/>
              </a:lnSpc>
              <a:spcAft>
                <a:spcPts val="0"/>
              </a:spcAft>
            </a:pPr>
            <a:br>
              <a:rPr lang="en-GB" sz="800" b="0" dirty="0">
                <a:effectLst/>
                <a:latin typeface="Menlo" panose="020B0609030804020204" pitchFamily="49" charset="0"/>
              </a:rPr>
            </a:br>
            <a:r>
              <a:rPr lang="en-GB" sz="800" b="0" dirty="0">
                <a:effectLst/>
                <a:latin typeface="Menlo" panose="020B0609030804020204" pitchFamily="49" charset="0"/>
              </a:rPr>
              <a:t>The GNU General Public License is a free, copyleft license for software and other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GB" sz="800" b="0" dirty="0">
                <a:effectLst/>
                <a:latin typeface="Menlo" panose="020B0609030804020204" pitchFamily="49" charset="0"/>
              </a:rPr>
              <a:t>kinds of works.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br>
              <a:rPr lang="en-GB" sz="800" b="0" dirty="0">
                <a:effectLst/>
                <a:latin typeface="Menlo" panose="020B0609030804020204" pitchFamily="49" charset="0"/>
              </a:rPr>
            </a:br>
            <a:r>
              <a:rPr lang="en-GB" sz="800" b="0" dirty="0">
                <a:effectLst/>
                <a:latin typeface="Menlo" panose="020B0609030804020204" pitchFamily="49" charset="0"/>
              </a:rPr>
              <a:t>The licenses for most software and other practical works are designed to take away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GB" sz="800" b="0" dirty="0">
                <a:effectLst/>
                <a:latin typeface="Menlo" panose="020B0609030804020204" pitchFamily="49" charset="0"/>
              </a:rPr>
              <a:t>your freedom to share and change the works. By contrast, the GNU General Public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GB" sz="800" b="0" dirty="0">
                <a:effectLst/>
                <a:latin typeface="Menlo" panose="020B0609030804020204" pitchFamily="49" charset="0"/>
              </a:rPr>
              <a:t>License is intended to guarantee your freedom to share and change all versions of a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GB" sz="800" b="0" dirty="0">
                <a:effectLst/>
                <a:latin typeface="Menlo" panose="020B0609030804020204" pitchFamily="49" charset="0"/>
              </a:rPr>
              <a:t>program--to make sure it remains free software for all its users. We, the Free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GB" sz="800" b="0" dirty="0">
                <a:effectLst/>
                <a:latin typeface="Menlo" panose="020B0609030804020204" pitchFamily="49" charset="0"/>
              </a:rPr>
              <a:t>Software Foundation, use the GNU General Public License for most of our software; it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GB" sz="800" b="0" dirty="0">
                <a:effectLst/>
                <a:latin typeface="Menlo" panose="020B0609030804020204" pitchFamily="49" charset="0"/>
              </a:rPr>
              <a:t>applies also to any other work released this way by its authors. You can apply it to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GB" sz="800" b="0" dirty="0">
                <a:effectLst/>
                <a:latin typeface="Menlo" panose="020B0609030804020204" pitchFamily="49" charset="0"/>
              </a:rPr>
              <a:t>your programs, too.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br>
              <a:rPr lang="en-GB" sz="800" b="0" dirty="0">
                <a:effectLst/>
                <a:latin typeface="Menlo" panose="020B0609030804020204" pitchFamily="49" charset="0"/>
              </a:rPr>
            </a:br>
            <a:r>
              <a:rPr lang="en-GB" sz="800" b="0" dirty="0">
                <a:effectLst/>
                <a:latin typeface="Menlo" panose="020B0609030804020204" pitchFamily="49" charset="0"/>
              </a:rPr>
              <a:t>When we speak of free software, we are referring to freedom, not price. Our General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GB" sz="800" b="0" dirty="0">
                <a:effectLst/>
                <a:latin typeface="Menlo" panose="020B0609030804020204" pitchFamily="49" charset="0"/>
              </a:rPr>
              <a:t>Public Licenses are designed to make sure that you have the freedom to distribute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GB" sz="800" b="0" dirty="0">
                <a:effectLst/>
                <a:latin typeface="Menlo" panose="020B0609030804020204" pitchFamily="49" charset="0"/>
              </a:rPr>
              <a:t>copies of free software (and charge for them if you wish), that you receive source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GB" sz="800" b="0" dirty="0">
                <a:effectLst/>
                <a:latin typeface="Menlo" panose="020B0609030804020204" pitchFamily="49" charset="0"/>
              </a:rPr>
              <a:t>code or can get it if you want it, that you can change the software or use pieces of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GB" sz="800" b="0" dirty="0">
                <a:effectLst/>
                <a:latin typeface="Menlo" panose="020B0609030804020204" pitchFamily="49" charset="0"/>
              </a:rPr>
              <a:t>it in new free programs, and that you know you can do these things.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br>
              <a:rPr lang="en-GB" sz="800" b="0" dirty="0">
                <a:effectLst/>
                <a:latin typeface="Menlo" panose="020B0609030804020204" pitchFamily="49" charset="0"/>
              </a:rPr>
            </a:br>
            <a:r>
              <a:rPr lang="en-GB" sz="800" b="0" dirty="0">
                <a:effectLst/>
                <a:latin typeface="Menlo" panose="020B0609030804020204" pitchFamily="49" charset="0"/>
              </a:rPr>
              <a:t>To protect your rights, we need to prevent others from denying you these rights or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GB" sz="800" b="0" dirty="0">
                <a:effectLst/>
                <a:latin typeface="Menlo" panose="020B0609030804020204" pitchFamily="49" charset="0"/>
              </a:rPr>
              <a:t>asking you to surrender the rights. Therefore, you have certain responsibilities if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GB" sz="800" b="0" dirty="0">
                <a:effectLst/>
                <a:latin typeface="Menlo" panose="020B0609030804020204" pitchFamily="49" charset="0"/>
              </a:rPr>
              <a:t>you distribute copies of the software, or if you modify it: responsibilities to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GB" sz="800" b="0" dirty="0">
                <a:effectLst/>
                <a:latin typeface="Menlo" panose="020B0609030804020204" pitchFamily="49" charset="0"/>
              </a:rPr>
              <a:t>respect the freedom of others.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br>
              <a:rPr lang="en-GB" sz="800" b="0" dirty="0">
                <a:effectLst/>
                <a:latin typeface="Menlo" panose="020B0609030804020204" pitchFamily="49" charset="0"/>
              </a:rPr>
            </a:br>
            <a:r>
              <a:rPr lang="en-GB" sz="800" b="0" dirty="0">
                <a:effectLst/>
                <a:latin typeface="Menlo" panose="020B0609030804020204" pitchFamily="49" charset="0"/>
              </a:rPr>
              <a:t>For example, if you distribute copies of such a program, whether gratis or for a fee,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GB" sz="800" b="0" dirty="0">
                <a:effectLst/>
                <a:latin typeface="Menlo" panose="020B0609030804020204" pitchFamily="49" charset="0"/>
              </a:rPr>
              <a:t>you must pass on to the recipients the same freedoms that you received. You must make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GB" sz="800" b="0" dirty="0">
                <a:effectLst/>
                <a:latin typeface="Menlo" panose="020B0609030804020204" pitchFamily="49" charset="0"/>
              </a:rPr>
              <a:t>sure that they, too, receive or can get the source code. And you must show them these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GB" sz="800" b="0" dirty="0">
                <a:effectLst/>
                <a:latin typeface="Menlo" panose="020B0609030804020204" pitchFamily="49" charset="0"/>
              </a:rPr>
              <a:t>terms so they know their rights.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br>
              <a:rPr lang="en-GB" sz="800" b="0" dirty="0">
                <a:effectLst/>
                <a:latin typeface="Menlo" panose="020B0609030804020204" pitchFamily="49" charset="0"/>
              </a:rPr>
            </a:br>
            <a:r>
              <a:rPr lang="en-GB" sz="800" b="0" dirty="0">
                <a:effectLst/>
                <a:latin typeface="Menlo" panose="020B0609030804020204" pitchFamily="49" charset="0"/>
              </a:rPr>
              <a:t>Developers that use the GNU GPL protect your rights with two steps: **(1)** assert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GB" sz="800" b="0" dirty="0">
                <a:effectLst/>
                <a:latin typeface="Menlo" panose="020B0609030804020204" pitchFamily="49" charset="0"/>
              </a:rPr>
              <a:t>copyright on the software, and **(2)** offer you this License giving you legal permission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GB" sz="800" b="0" dirty="0">
                <a:effectLst/>
                <a:latin typeface="Menlo" panose="020B0609030804020204" pitchFamily="49" charset="0"/>
              </a:rPr>
              <a:t>to copy, distribute and/or modify it.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br>
              <a:rPr lang="en-GB" sz="800" b="0" dirty="0">
                <a:effectLst/>
                <a:latin typeface="Menlo" panose="020B0609030804020204" pitchFamily="49" charset="0"/>
              </a:rPr>
            </a:br>
            <a:r>
              <a:rPr lang="en-GB" sz="800" b="0" dirty="0">
                <a:effectLst/>
                <a:latin typeface="Menlo" panose="020B0609030804020204" pitchFamily="49" charset="0"/>
              </a:rPr>
              <a:t>For the developers' and authors' protection, the GPL clearly explains that there is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GB" sz="800" b="0" dirty="0">
                <a:effectLst/>
                <a:latin typeface="Menlo" panose="020B0609030804020204" pitchFamily="49" charset="0"/>
              </a:rPr>
              <a:t>no warranty for this free software. For both users' and authors' sake, the GPL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GB" sz="800" b="0" dirty="0">
                <a:effectLst/>
                <a:latin typeface="Menlo" panose="020B0609030804020204" pitchFamily="49" charset="0"/>
              </a:rPr>
              <a:t>requires that modified versions be marked as changed, so that their problems will not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GB" sz="800" b="0" dirty="0">
                <a:effectLst/>
                <a:latin typeface="Menlo" panose="020B0609030804020204" pitchFamily="49" charset="0"/>
              </a:rPr>
              <a:t>be attributed erroneously to authors of previous versions.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br>
              <a:rPr lang="en-GB" sz="800" b="0" dirty="0">
                <a:effectLst/>
                <a:latin typeface="Menlo" panose="020B0609030804020204" pitchFamily="49" charset="0"/>
              </a:rPr>
            </a:br>
            <a:r>
              <a:rPr lang="en-GB" sz="800" b="0" dirty="0">
                <a:effectLst/>
                <a:latin typeface="Menlo" panose="020B0609030804020204" pitchFamily="49" charset="0"/>
              </a:rPr>
              <a:t>Some devices are designed to deny users access to install or run modified versions of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GB" sz="800" b="0" dirty="0">
                <a:effectLst/>
                <a:latin typeface="Menlo" panose="020B0609030804020204" pitchFamily="49" charset="0"/>
              </a:rPr>
              <a:t>the software inside them, although the manufacturer can do so. This is fundamentally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GB" sz="800" b="0" dirty="0">
                <a:effectLst/>
                <a:latin typeface="Menlo" panose="020B0609030804020204" pitchFamily="49" charset="0"/>
              </a:rPr>
              <a:t>incompatible with the aim of protecting users' freedom to change the software. The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GB" sz="800" b="0" dirty="0">
                <a:effectLst/>
                <a:latin typeface="Menlo" panose="020B0609030804020204" pitchFamily="49" charset="0"/>
              </a:rPr>
              <a:t>systematic pattern of such abuse occurs in the area of products for individuals to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GB" sz="800" b="0" dirty="0">
                <a:effectLst/>
                <a:latin typeface="Menlo" panose="020B0609030804020204" pitchFamily="49" charset="0"/>
              </a:rPr>
              <a:t>use, which is precisely where it is most unacceptable. Therefore, we have designed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GB" sz="800" b="0" dirty="0">
                <a:effectLst/>
                <a:latin typeface="Menlo" panose="020B0609030804020204" pitchFamily="49" charset="0"/>
              </a:rPr>
              <a:t>this version of the GPL to prohibit the practice for those products. If such problems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GB" sz="800" b="0" dirty="0">
                <a:effectLst/>
                <a:latin typeface="Menlo" panose="020B0609030804020204" pitchFamily="49" charset="0"/>
              </a:rPr>
              <a:t>arise substantially in other domains, we stand ready to extend this provision to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GB" sz="800" b="0" dirty="0">
                <a:effectLst/>
                <a:latin typeface="Menlo" panose="020B0609030804020204" pitchFamily="49" charset="0"/>
              </a:rPr>
              <a:t>those domains in future versions of the GPL, as needed to protect the freedom of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GB" sz="800" b="0" dirty="0">
                <a:effectLst/>
                <a:latin typeface="Menlo" panose="020B0609030804020204" pitchFamily="49" charset="0"/>
              </a:rPr>
              <a:t>users.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br>
              <a:rPr lang="en-GB" sz="800" b="0" dirty="0">
                <a:effectLst/>
                <a:latin typeface="Menlo" panose="020B0609030804020204" pitchFamily="49" charset="0"/>
              </a:rPr>
            </a:br>
            <a:r>
              <a:rPr lang="en-GB" sz="800" b="0" dirty="0">
                <a:effectLst/>
                <a:latin typeface="Menlo" panose="020B0609030804020204" pitchFamily="49" charset="0"/>
              </a:rPr>
              <a:t>Finally, every program is threatened constantly by software patents. States should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GB" sz="800" b="0" dirty="0">
                <a:effectLst/>
                <a:latin typeface="Menlo" panose="020B0609030804020204" pitchFamily="49" charset="0"/>
              </a:rPr>
              <a:t>not allow patents to restrict development and use of software on general-purpose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GB" sz="800" b="0" dirty="0">
                <a:effectLst/>
                <a:latin typeface="Menlo" panose="020B0609030804020204" pitchFamily="49" charset="0"/>
              </a:rPr>
              <a:t>computers, but in those that do, we wish to avoid the special danger that patents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GB" sz="800" b="0" dirty="0">
                <a:effectLst/>
                <a:latin typeface="Menlo" panose="020B0609030804020204" pitchFamily="49" charset="0"/>
              </a:rPr>
              <a:t>applied to a free program could make it effectively proprietary. To prevent this, the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GB" sz="800" b="0" dirty="0">
                <a:effectLst/>
                <a:latin typeface="Menlo" panose="020B0609030804020204" pitchFamily="49" charset="0"/>
              </a:rPr>
              <a:t>GPL assures that patents cannot be used to render the program non-free.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br>
              <a:rPr lang="en-GB" sz="800" b="0" dirty="0">
                <a:effectLst/>
                <a:latin typeface="Menlo" panose="020B0609030804020204" pitchFamily="49" charset="0"/>
              </a:rPr>
            </a:br>
            <a:r>
              <a:rPr lang="en-GB" sz="800" b="0" dirty="0">
                <a:effectLst/>
                <a:latin typeface="Menlo" panose="020B0609030804020204" pitchFamily="49" charset="0"/>
              </a:rPr>
              <a:t>The precise terms and conditions for copying, distribution and modification follow.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br>
              <a:rPr lang="en-GB" sz="800" b="0" dirty="0">
                <a:effectLst/>
                <a:latin typeface="Menlo" panose="020B0609030804020204" pitchFamily="49" charset="0"/>
              </a:rPr>
            </a:br>
            <a:r>
              <a:rPr lang="en-GB" sz="800" b="1" dirty="0">
                <a:effectLst/>
                <a:latin typeface="Menlo" panose="020B0609030804020204" pitchFamily="49" charset="0"/>
              </a:rPr>
              <a:t>## TERMS AND CONDITIONS</a:t>
            </a:r>
            <a:endParaRPr lang="en-GB" sz="800" b="0" dirty="0">
              <a:effectLst/>
              <a:latin typeface="Menlo" panose="020B0609030804020204" pitchFamily="49" charset="0"/>
            </a:endParaRPr>
          </a:p>
          <a:p>
            <a:pPr>
              <a:lnSpc>
                <a:spcPct val="100000"/>
              </a:lnSpc>
              <a:spcAft>
                <a:spcPts val="0"/>
              </a:spcAft>
            </a:pPr>
            <a:br>
              <a:rPr lang="en-GB" sz="800" b="0" dirty="0">
                <a:effectLst/>
                <a:latin typeface="Menlo" panose="020B0609030804020204" pitchFamily="49" charset="0"/>
              </a:rPr>
            </a:br>
            <a:r>
              <a:rPr lang="en-GB" sz="800" b="0" dirty="0">
                <a:effectLst/>
                <a:latin typeface="Menlo" panose="020B0609030804020204" pitchFamily="49" charset="0"/>
              </a:rPr>
              <a:t>### </a:t>
            </a:r>
            <a:r>
              <a:rPr lang="en-GB" sz="800" b="1" dirty="0">
                <a:effectLst/>
                <a:latin typeface="Menlo" panose="020B0609030804020204" pitchFamily="49" charset="0"/>
              </a:rPr>
              <a:t>0. Definitions</a:t>
            </a:r>
            <a:endParaRPr lang="en-GB" sz="800" b="0" dirty="0">
              <a:effectLst/>
              <a:latin typeface="Menlo" panose="020B0609030804020204" pitchFamily="49" charset="0"/>
            </a:endParaRPr>
          </a:p>
          <a:p>
            <a:pPr>
              <a:lnSpc>
                <a:spcPct val="100000"/>
              </a:lnSpc>
              <a:spcAft>
                <a:spcPts val="0"/>
              </a:spcAft>
            </a:pPr>
            <a:br>
              <a:rPr lang="en-GB" sz="800" b="0" dirty="0">
                <a:effectLst/>
                <a:latin typeface="Menlo" panose="020B0609030804020204" pitchFamily="49" charset="0"/>
              </a:rPr>
            </a:br>
            <a:r>
              <a:rPr lang="en-GB" sz="800" b="0" dirty="0">
                <a:effectLst/>
                <a:latin typeface="Menlo" panose="020B0609030804020204" pitchFamily="49" charset="0"/>
              </a:rPr>
              <a:t>“This License” refers to version 3 of the GNU General Public License.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br>
              <a:rPr lang="en-GB" sz="800" b="0" dirty="0">
                <a:effectLst/>
                <a:latin typeface="Menlo" panose="020B0609030804020204" pitchFamily="49" charset="0"/>
              </a:rPr>
            </a:br>
            <a:r>
              <a:rPr lang="en-GB" sz="800" b="0" dirty="0">
                <a:effectLst/>
                <a:latin typeface="Menlo" panose="020B0609030804020204" pitchFamily="49" charset="0"/>
              </a:rPr>
              <a:t>“Copyright” also means copyright-like laws that apply to other kinds of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GB" sz="800" b="0" dirty="0">
                <a:effectLst/>
                <a:latin typeface="Menlo" panose="020B0609030804020204" pitchFamily="49" charset="0"/>
              </a:rPr>
              <a:t>works, such as semiconductor masks.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br>
              <a:rPr lang="en-GB" sz="800" b="0" dirty="0">
                <a:effectLst/>
                <a:latin typeface="Menlo" panose="020B0609030804020204" pitchFamily="49" charset="0"/>
              </a:rPr>
            </a:br>
            <a:endParaRPr lang="en-GB" sz="800" b="0" dirty="0">
              <a:effectLst/>
              <a:latin typeface="Menlo" panose="020B0609030804020204" pitchFamily="49" charset="0"/>
            </a:endParaRPr>
          </a:p>
          <a:p>
            <a:pPr>
              <a:lnSpc>
                <a:spcPct val="100000"/>
              </a:lnSpc>
              <a:spcAft>
                <a:spcPts val="0"/>
              </a:spcAft>
            </a:pPr>
            <a:br>
              <a:rPr lang="en-GB" sz="800" b="0" dirty="0">
                <a:effectLst/>
                <a:latin typeface="Menlo" panose="020B0609030804020204" pitchFamily="49" charset="0"/>
              </a:rPr>
            </a:br>
            <a:endParaRPr lang="en-GB" sz="800" b="0" dirty="0">
              <a:effectLst/>
              <a:latin typeface="Menlo" panose="020B0609030804020204" pitchFamily="49" charset="0"/>
            </a:endParaRPr>
          </a:p>
          <a:p>
            <a:pPr>
              <a:lnSpc>
                <a:spcPct val="100000"/>
              </a:lnSpc>
              <a:spcAft>
                <a:spcPts val="0"/>
              </a:spcAft>
            </a:pPr>
            <a:endParaRPr lang="en-US" sz="8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4" name="Content Placeholder 4">
            <a:extLst>
              <a:ext uri="{FF2B5EF4-FFF2-40B4-BE49-F238E27FC236}">
                <a16:creationId xmlns:a16="http://schemas.microsoft.com/office/drawing/2014/main" id="{B9ED1260-60FE-F84B-8B91-D72B473C172B}"/>
              </a:ext>
            </a:extLst>
          </p:cNvPr>
          <p:cNvSpPr txBox="1">
            <a:spLocks/>
          </p:cNvSpPr>
          <p:nvPr/>
        </p:nvSpPr>
        <p:spPr>
          <a:xfrm>
            <a:off x="111760" y="873761"/>
            <a:ext cx="11927840" cy="55175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en-US" sz="1800" dirty="0" err="1">
                <a:solidFill>
                  <a:schemeClr val="bg1">
                    <a:lumMod val="8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myPackage</a:t>
            </a:r>
            <a:r>
              <a:rPr lang="en-US" sz="1800" dirty="0">
                <a:solidFill>
                  <a:schemeClr val="bg1">
                    <a:lumMod val="8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</a:p>
          <a:p>
            <a:pPr>
              <a:spcAft>
                <a:spcPts val="0"/>
              </a:spcAft>
            </a:pPr>
            <a:r>
              <a:rPr lang="en-US" sz="1800" dirty="0">
                <a:solidFill>
                  <a:schemeClr val="bg1">
                    <a:lumMod val="8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data/</a:t>
            </a:r>
          </a:p>
          <a:p>
            <a:pPr>
              <a:spcAft>
                <a:spcPts val="0"/>
              </a:spcAft>
            </a:pPr>
            <a:r>
              <a:rPr lang="en-US" sz="1800" dirty="0">
                <a:solidFill>
                  <a:schemeClr val="bg1">
                    <a:lumMod val="8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man/</a:t>
            </a:r>
          </a:p>
          <a:p>
            <a:pPr>
              <a:spcAft>
                <a:spcPts val="0"/>
              </a:spcAft>
            </a:pPr>
            <a:r>
              <a:rPr lang="en-US" sz="1800" dirty="0">
                <a:solidFill>
                  <a:schemeClr val="bg1">
                    <a:lumMod val="8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sz="1800" dirty="0" err="1">
                <a:solidFill>
                  <a:schemeClr val="bg1">
                    <a:lumMod val="8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inst</a:t>
            </a:r>
            <a:r>
              <a:rPr lang="en-US" sz="1800" dirty="0">
                <a:solidFill>
                  <a:schemeClr val="bg1">
                    <a:lumMod val="8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</a:p>
          <a:p>
            <a:pPr>
              <a:spcAft>
                <a:spcPts val="0"/>
              </a:spcAft>
            </a:pPr>
            <a:r>
              <a:rPr lang="en-US" sz="1800" dirty="0">
                <a:solidFill>
                  <a:schemeClr val="bg1">
                    <a:lumMod val="8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tests/</a:t>
            </a:r>
          </a:p>
          <a:p>
            <a:pPr>
              <a:spcAft>
                <a:spcPts val="0"/>
              </a:spcAft>
            </a:pPr>
            <a:r>
              <a:rPr lang="en-US" sz="1800" dirty="0">
                <a:solidFill>
                  <a:schemeClr val="bg1">
                    <a:lumMod val="8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vignettes/</a:t>
            </a:r>
          </a:p>
          <a:p>
            <a:pPr>
              <a:spcAft>
                <a:spcPts val="0"/>
              </a:spcAft>
            </a:pPr>
            <a:r>
              <a:rPr lang="en-US" sz="1800" dirty="0">
                <a:solidFill>
                  <a:schemeClr val="bg1">
                    <a:lumMod val="8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R/</a:t>
            </a:r>
          </a:p>
          <a:p>
            <a:pPr marL="177800" indent="17463">
              <a:spcAft>
                <a:spcPts val="0"/>
              </a:spcAft>
              <a:tabLst>
                <a:tab pos="487363" algn="l"/>
              </a:tabLst>
            </a:pPr>
            <a:r>
              <a:rPr lang="en-US" sz="1800" dirty="0">
                <a:solidFill>
                  <a:schemeClr val="bg1">
                    <a:lumMod val="8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sz="1800" dirty="0" err="1">
                <a:solidFill>
                  <a:schemeClr val="bg1">
                    <a:lumMod val="8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functions.R</a:t>
            </a:r>
            <a:endParaRPr lang="en-US" sz="1800" dirty="0">
              <a:solidFill>
                <a:schemeClr val="bg1">
                  <a:lumMod val="85000"/>
                </a:schemeClr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177800" indent="17463">
              <a:spcAft>
                <a:spcPts val="0"/>
              </a:spcAft>
              <a:tabLst>
                <a:tab pos="487363" algn="l"/>
              </a:tabLst>
            </a:pPr>
            <a:r>
              <a:rPr lang="en-US" sz="1800" dirty="0">
                <a:solidFill>
                  <a:schemeClr val="bg1">
                    <a:lumMod val="8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sz="1800" dirty="0" err="1">
                <a:solidFill>
                  <a:schemeClr val="bg1">
                    <a:lumMod val="8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utils.R</a:t>
            </a:r>
            <a:endParaRPr lang="en-US" sz="1800" dirty="0">
              <a:solidFill>
                <a:schemeClr val="bg1">
                  <a:lumMod val="85000"/>
                </a:schemeClr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Aft>
                <a:spcPts val="0"/>
              </a:spcAft>
            </a:pPr>
            <a:r>
              <a:rPr lang="en-US" sz="1800" dirty="0">
                <a:solidFill>
                  <a:schemeClr val="bg1">
                    <a:lumMod val="8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DESCRIPTION</a:t>
            </a:r>
          </a:p>
          <a:p>
            <a:pPr>
              <a:spcAft>
                <a:spcPts val="0"/>
              </a:spcAft>
            </a:pPr>
            <a:r>
              <a:rPr lang="en-US" sz="1800" dirty="0">
                <a:solidFill>
                  <a:schemeClr val="bg1">
                    <a:lumMod val="8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NAMESPACE</a:t>
            </a:r>
          </a:p>
          <a:p>
            <a:pPr>
              <a:spcAft>
                <a:spcPts val="0"/>
              </a:spcAft>
            </a:pPr>
            <a:r>
              <a:rPr lang="en-US" sz="1800" dirty="0">
                <a:solidFill>
                  <a:schemeClr val="bg1">
                    <a:lumMod val="8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sz="1800" dirty="0" err="1">
                <a:solidFill>
                  <a:schemeClr val="bg1">
                    <a:lumMod val="8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README.md</a:t>
            </a:r>
            <a:endParaRPr lang="en-US" sz="1800" dirty="0">
              <a:solidFill>
                <a:schemeClr val="bg1">
                  <a:lumMod val="85000"/>
                </a:schemeClr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Aft>
                <a:spcPts val="0"/>
              </a:spcAft>
            </a:pPr>
            <a:r>
              <a:rPr lang="en-US" sz="1800" dirty="0">
                <a:solidFill>
                  <a:schemeClr val="bg1">
                    <a:lumMod val="8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NEWS</a:t>
            </a:r>
            <a:endParaRPr lang="en-US" sz="1800" b="1" dirty="0">
              <a:solidFill>
                <a:schemeClr val="accent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Aft>
                <a:spcPts val="0"/>
              </a:spcAft>
            </a:pPr>
            <a:r>
              <a:rPr lang="en-US" sz="1800" b="1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LICENSE</a:t>
            </a:r>
          </a:p>
          <a:p>
            <a:pPr>
              <a:spcAft>
                <a:spcPts val="0"/>
              </a:spcAft>
            </a:pPr>
            <a:r>
              <a:rPr lang="en-US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38425760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Function files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6479E0C-444B-B94E-B7C8-D01D76B008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49486" y="873761"/>
            <a:ext cx="7990114" cy="5878103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#' Parsing (m)cool files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#' 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#' These functions are the workhorse internal functions used to import 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#' a `.(m)cool` file as </a:t>
            </a:r>
            <a:r>
              <a:rPr lang="en-US" sz="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GenomicInteractions</a:t>
            </a:r>
            <a:r>
              <a:rPr lang="en-US" sz="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(wrapped into a `Contacts` object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#' by `Contacts()` function).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#'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#' @param file file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#' @param resolution resolution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#' @param balanced import balancing scores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#' @return anchors from (m)cool, stored as a </a:t>
            </a:r>
            <a:r>
              <a:rPr lang="en-US" sz="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GRanges</a:t>
            </a:r>
            <a:endParaRPr lang="en-US" sz="8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#'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#' @</a:t>
            </a:r>
            <a:r>
              <a:rPr lang="en-US" sz="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importFrom</a:t>
            </a:r>
            <a:r>
              <a:rPr lang="en-US" sz="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GenomicRanges</a:t>
            </a:r>
            <a:r>
              <a:rPr lang="en-US" sz="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GRanges</a:t>
            </a:r>
            <a:endParaRPr lang="en-US" sz="8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#' @</a:t>
            </a:r>
            <a:r>
              <a:rPr lang="en-US" sz="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importFrom</a:t>
            </a:r>
            <a:r>
              <a:rPr lang="en-US" sz="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GenomicRanges</a:t>
            </a:r>
            <a:r>
              <a:rPr lang="en-US" sz="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seqnames</a:t>
            </a:r>
            <a:endParaRPr lang="en-US" sz="8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#' @</a:t>
            </a:r>
            <a:r>
              <a:rPr lang="en-US" sz="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importFrom</a:t>
            </a:r>
            <a:r>
              <a:rPr lang="en-US" sz="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GenomicRanges</a:t>
            </a:r>
            <a:r>
              <a:rPr lang="en-US" sz="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start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#' @</a:t>
            </a:r>
            <a:r>
              <a:rPr lang="en-US" sz="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importFrom</a:t>
            </a:r>
            <a:r>
              <a:rPr lang="en-US" sz="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GenomicRanges</a:t>
            </a:r>
            <a:r>
              <a:rPr lang="en-US" sz="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end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#' @</a:t>
            </a:r>
            <a:r>
              <a:rPr lang="en-US" sz="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importFrom</a:t>
            </a:r>
            <a:r>
              <a:rPr lang="en-US" sz="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IRanges</a:t>
            </a:r>
            <a:r>
              <a:rPr lang="en-US" sz="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IRanges</a:t>
            </a:r>
            <a:endParaRPr lang="en-US" sz="8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#' @</a:t>
            </a:r>
            <a:r>
              <a:rPr lang="en-US" sz="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rdname</a:t>
            </a:r>
            <a:r>
              <a:rPr lang="en-US" sz="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parse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endParaRPr lang="en-US" sz="8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getAnchors</a:t>
            </a:r>
            <a:r>
              <a:rPr lang="en-US" sz="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&lt;- function(file, resolution = NULL, balanced = "cooler") {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bins &lt;- </a:t>
            </a:r>
            <a:r>
              <a:rPr lang="en-US" sz="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fetchCool</a:t>
            </a:r>
            <a:r>
              <a:rPr lang="en-US" sz="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(file, "bins", resolution)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anchors &lt;- </a:t>
            </a:r>
            <a:r>
              <a:rPr lang="en-US" sz="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GenomicRanges</a:t>
            </a:r>
            <a:r>
              <a:rPr lang="en-US" sz="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::</a:t>
            </a:r>
            <a:r>
              <a:rPr lang="en-US" sz="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GRanges</a:t>
            </a:r>
            <a:r>
              <a:rPr lang="en-US" sz="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	</a:t>
            </a:r>
            <a:r>
              <a:rPr lang="en-US" sz="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bins$chr</a:t>
            </a:r>
            <a:r>
              <a:rPr lang="en-US" sz="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	</a:t>
            </a:r>
            <a:r>
              <a:rPr lang="en-US" sz="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IRanges</a:t>
            </a:r>
            <a:r>
              <a:rPr lang="en-US" sz="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::</a:t>
            </a:r>
            <a:r>
              <a:rPr lang="en-US" sz="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IRanges</a:t>
            </a:r>
            <a:r>
              <a:rPr lang="en-US" sz="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sz="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bins$start</a:t>
            </a:r>
            <a:r>
              <a:rPr lang="en-US" sz="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+ 1, </a:t>
            </a:r>
            <a:r>
              <a:rPr lang="en-US" sz="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bins$end</a:t>
            </a:r>
            <a:r>
              <a:rPr lang="en-US" sz="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),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	</a:t>
            </a:r>
            <a:r>
              <a:rPr lang="en-US" sz="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bin_id</a:t>
            </a:r>
            <a:r>
              <a:rPr lang="en-US" sz="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= </a:t>
            </a:r>
            <a:r>
              <a:rPr lang="en-US" sz="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seq_along</a:t>
            </a:r>
            <a:r>
              <a:rPr lang="en-US" sz="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sz="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bins$chr</a:t>
            </a:r>
            <a:r>
              <a:rPr lang="en-US" sz="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), 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	</a:t>
            </a:r>
            <a:r>
              <a:rPr lang="en-US" sz="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seqinfo</a:t>
            </a:r>
            <a:r>
              <a:rPr lang="en-US" sz="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= cool2seqinfo(file, resolution)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)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names(anchors) &lt;- paste(</a:t>
            </a:r>
            <a:r>
              <a:rPr lang="en-US" sz="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GenomicRanges</a:t>
            </a:r>
            <a:r>
              <a:rPr lang="en-US" sz="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::</a:t>
            </a:r>
            <a:r>
              <a:rPr lang="en-US" sz="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seqnames</a:t>
            </a:r>
            <a:r>
              <a:rPr lang="en-US" sz="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(anchors), </a:t>
            </a:r>
            <a:r>
              <a:rPr lang="en-US" sz="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GenomicRanges</a:t>
            </a:r>
            <a:r>
              <a:rPr lang="en-US" sz="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::start(anchors), </a:t>
            </a:r>
            <a:r>
              <a:rPr lang="en-US" sz="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GenomicRanges</a:t>
            </a:r>
            <a:r>
              <a:rPr lang="en-US" sz="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::end(anchors), </a:t>
            </a:r>
            <a:r>
              <a:rPr lang="en-US" sz="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sep</a:t>
            </a:r>
            <a:r>
              <a:rPr lang="en-US" sz="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= "_")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if ("weight" %in% names(bins) &amp; {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	balanced == "cooler" | balanced == TRUE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}) {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sz="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anchors$weight</a:t>
            </a:r>
            <a:r>
              <a:rPr lang="en-US" sz="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&lt;- </a:t>
            </a:r>
            <a:r>
              <a:rPr lang="en-US" sz="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as.numeric</a:t>
            </a:r>
            <a:r>
              <a:rPr lang="en-US" sz="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sz="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bins$weight</a:t>
            </a:r>
            <a:r>
              <a:rPr lang="en-US" sz="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} else {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	weight &lt;- 1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}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return(anchors)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br>
              <a:rPr lang="en-US" sz="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endParaRPr lang="en-US" sz="8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4" name="Content Placeholder 4">
            <a:extLst>
              <a:ext uri="{FF2B5EF4-FFF2-40B4-BE49-F238E27FC236}">
                <a16:creationId xmlns:a16="http://schemas.microsoft.com/office/drawing/2014/main" id="{B9ED1260-60FE-F84B-8B91-D72B473C172B}"/>
              </a:ext>
            </a:extLst>
          </p:cNvPr>
          <p:cNvSpPr txBox="1">
            <a:spLocks/>
          </p:cNvSpPr>
          <p:nvPr/>
        </p:nvSpPr>
        <p:spPr>
          <a:xfrm>
            <a:off x="111760" y="873761"/>
            <a:ext cx="11927840" cy="55175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en-US" sz="1800" dirty="0" err="1">
                <a:solidFill>
                  <a:schemeClr val="bg1">
                    <a:lumMod val="8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myPackage</a:t>
            </a:r>
            <a:r>
              <a:rPr lang="en-US" sz="1800" dirty="0">
                <a:solidFill>
                  <a:schemeClr val="bg1">
                    <a:lumMod val="8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</a:p>
          <a:p>
            <a:pPr>
              <a:spcAft>
                <a:spcPts val="0"/>
              </a:spcAft>
            </a:pPr>
            <a:r>
              <a:rPr lang="en-US" sz="1800" dirty="0">
                <a:solidFill>
                  <a:schemeClr val="bg1">
                    <a:lumMod val="8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data/</a:t>
            </a:r>
          </a:p>
          <a:p>
            <a:pPr>
              <a:spcAft>
                <a:spcPts val="0"/>
              </a:spcAft>
            </a:pPr>
            <a:r>
              <a:rPr lang="en-US" sz="1800" dirty="0">
                <a:solidFill>
                  <a:schemeClr val="bg1">
                    <a:lumMod val="8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man/</a:t>
            </a:r>
          </a:p>
          <a:p>
            <a:pPr>
              <a:spcAft>
                <a:spcPts val="0"/>
              </a:spcAft>
            </a:pPr>
            <a:r>
              <a:rPr lang="en-US" sz="1800" dirty="0">
                <a:solidFill>
                  <a:schemeClr val="bg1">
                    <a:lumMod val="8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sz="1800" dirty="0" err="1">
                <a:solidFill>
                  <a:schemeClr val="bg1">
                    <a:lumMod val="8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inst</a:t>
            </a:r>
            <a:r>
              <a:rPr lang="en-US" sz="1800" dirty="0">
                <a:solidFill>
                  <a:schemeClr val="bg1">
                    <a:lumMod val="8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</a:p>
          <a:p>
            <a:pPr>
              <a:spcAft>
                <a:spcPts val="0"/>
              </a:spcAft>
            </a:pPr>
            <a:r>
              <a:rPr lang="en-US" sz="1800" dirty="0">
                <a:solidFill>
                  <a:schemeClr val="bg1">
                    <a:lumMod val="8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tests/</a:t>
            </a:r>
          </a:p>
          <a:p>
            <a:pPr>
              <a:spcAft>
                <a:spcPts val="0"/>
              </a:spcAft>
            </a:pPr>
            <a:r>
              <a:rPr lang="en-US" sz="1800" dirty="0">
                <a:solidFill>
                  <a:schemeClr val="bg1">
                    <a:lumMod val="8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vignettes/</a:t>
            </a:r>
          </a:p>
          <a:p>
            <a:pPr>
              <a:spcAft>
                <a:spcPts val="0"/>
              </a:spcAft>
            </a:pPr>
            <a:r>
              <a:rPr lang="en-US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sz="1800" dirty="0">
                <a:solidFill>
                  <a:schemeClr val="accent1"/>
                </a:solidFill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R/</a:t>
            </a:r>
          </a:p>
          <a:p>
            <a:pPr marL="177800" indent="17463">
              <a:spcAft>
                <a:spcPts val="0"/>
              </a:spcAft>
              <a:tabLst>
                <a:tab pos="487363" algn="l"/>
              </a:tabLst>
            </a:pPr>
            <a:r>
              <a:rPr lang="en-US" sz="1800" dirty="0">
                <a:solidFill>
                  <a:schemeClr val="bg1">
                    <a:lumMod val="8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sz="1800" b="1" dirty="0" err="1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functions.R</a:t>
            </a:r>
            <a:r>
              <a:rPr lang="en-US" sz="1800" b="1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</a:p>
          <a:p>
            <a:pPr marL="177800" indent="17463">
              <a:spcAft>
                <a:spcPts val="0"/>
              </a:spcAft>
              <a:tabLst>
                <a:tab pos="487363" algn="l"/>
              </a:tabLst>
            </a:pPr>
            <a:r>
              <a:rPr lang="en-US" sz="1800" dirty="0">
                <a:solidFill>
                  <a:schemeClr val="bg1">
                    <a:lumMod val="8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sz="1800" dirty="0" err="1">
                <a:solidFill>
                  <a:schemeClr val="bg1">
                    <a:lumMod val="8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utils.R</a:t>
            </a:r>
            <a:endParaRPr lang="en-US" sz="1800" dirty="0">
              <a:solidFill>
                <a:schemeClr val="bg1">
                  <a:lumMod val="85000"/>
                </a:schemeClr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Aft>
                <a:spcPts val="0"/>
              </a:spcAft>
            </a:pPr>
            <a:r>
              <a:rPr lang="en-US" sz="1800" dirty="0">
                <a:solidFill>
                  <a:schemeClr val="bg1">
                    <a:lumMod val="8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DESCRIPTION</a:t>
            </a:r>
          </a:p>
          <a:p>
            <a:pPr>
              <a:spcAft>
                <a:spcPts val="0"/>
              </a:spcAft>
            </a:pPr>
            <a:r>
              <a:rPr lang="en-US" sz="1800" dirty="0">
                <a:solidFill>
                  <a:schemeClr val="bg1">
                    <a:lumMod val="8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NAMESPACE</a:t>
            </a:r>
          </a:p>
          <a:p>
            <a:pPr>
              <a:spcAft>
                <a:spcPts val="0"/>
              </a:spcAft>
            </a:pPr>
            <a:r>
              <a:rPr lang="en-US" sz="1800" dirty="0">
                <a:solidFill>
                  <a:schemeClr val="bg1">
                    <a:lumMod val="8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sz="1800" dirty="0" err="1">
                <a:solidFill>
                  <a:schemeClr val="bg1">
                    <a:lumMod val="8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README.md</a:t>
            </a:r>
            <a:endParaRPr lang="en-US" sz="1800" dirty="0">
              <a:solidFill>
                <a:schemeClr val="bg1">
                  <a:lumMod val="85000"/>
                </a:schemeClr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Aft>
                <a:spcPts val="0"/>
              </a:spcAft>
            </a:pPr>
            <a:r>
              <a:rPr lang="en-US" sz="1800" dirty="0">
                <a:solidFill>
                  <a:schemeClr val="bg1">
                    <a:lumMod val="8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NEWS</a:t>
            </a:r>
          </a:p>
          <a:p>
            <a:pPr>
              <a:spcAft>
                <a:spcPts val="0"/>
              </a:spcAft>
            </a:pPr>
            <a:r>
              <a:rPr lang="en-US" sz="1800" b="1" dirty="0">
                <a:solidFill>
                  <a:schemeClr val="bg1">
                    <a:lumMod val="8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sz="1800" dirty="0">
                <a:solidFill>
                  <a:schemeClr val="bg1">
                    <a:lumMod val="8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LICENSE</a:t>
            </a:r>
            <a:endParaRPr lang="en-US" sz="1800" dirty="0">
              <a:solidFill>
                <a:schemeClr val="accent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Aft>
                <a:spcPts val="0"/>
              </a:spcAft>
            </a:pPr>
            <a:r>
              <a:rPr lang="en-US" sz="1800" b="1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</a:p>
          <a:p>
            <a:pPr>
              <a:spcAft>
                <a:spcPts val="0"/>
              </a:spcAft>
            </a:pPr>
            <a:r>
              <a:rPr lang="en-US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6653402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Doc files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6479E0C-444B-B94E-B7C8-D01D76B008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49486" y="873761"/>
            <a:ext cx="7990114" cy="5878103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GB" sz="800" b="0" dirty="0">
                <a:effectLst/>
                <a:latin typeface="Menlo" panose="020B0609030804020204" pitchFamily="49" charset="0"/>
              </a:rPr>
              <a:t>% Generated by roxygen2: do not edit by hand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GB" sz="800" b="0" dirty="0">
                <a:effectLst/>
                <a:latin typeface="Menlo" panose="020B0609030804020204" pitchFamily="49" charset="0"/>
              </a:rPr>
              <a:t>% Please edit documentation in R/</a:t>
            </a:r>
            <a:r>
              <a:rPr lang="en-GB" sz="800" b="0" dirty="0" err="1">
                <a:effectLst/>
                <a:latin typeface="Menlo" panose="020B0609030804020204" pitchFamily="49" charset="0"/>
              </a:rPr>
              <a:t>parse.R</a:t>
            </a:r>
            <a:endParaRPr lang="en-GB" sz="800" b="0" dirty="0">
              <a:effectLst/>
              <a:latin typeface="Menlo" panose="020B0609030804020204" pitchFamily="49" charset="0"/>
            </a:endParaRP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GB" sz="800" b="0" dirty="0">
                <a:effectLst/>
                <a:latin typeface="Menlo" panose="020B0609030804020204" pitchFamily="49" charset="0"/>
              </a:rPr>
              <a:t>\name{</a:t>
            </a:r>
            <a:r>
              <a:rPr lang="en-GB" sz="800" b="0" dirty="0" err="1">
                <a:effectLst/>
                <a:latin typeface="Menlo" panose="020B0609030804020204" pitchFamily="49" charset="0"/>
              </a:rPr>
              <a:t>getAnchors</a:t>
            </a:r>
            <a:r>
              <a:rPr lang="en-GB" sz="800" b="0" dirty="0">
                <a:effectLst/>
                <a:latin typeface="Menlo" panose="020B0609030804020204" pitchFamily="49" charset="0"/>
              </a:rPr>
              <a:t>}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GB" sz="800" b="0" dirty="0">
                <a:effectLst/>
                <a:latin typeface="Menlo" panose="020B0609030804020204" pitchFamily="49" charset="0"/>
              </a:rPr>
              <a:t>\alias{</a:t>
            </a:r>
            <a:r>
              <a:rPr lang="en-GB" sz="800" b="0" dirty="0" err="1">
                <a:effectLst/>
                <a:latin typeface="Menlo" panose="020B0609030804020204" pitchFamily="49" charset="0"/>
              </a:rPr>
              <a:t>getAnchors</a:t>
            </a:r>
            <a:r>
              <a:rPr lang="en-GB" sz="800" b="0" dirty="0">
                <a:effectLst/>
                <a:latin typeface="Menlo" panose="020B0609030804020204" pitchFamily="49" charset="0"/>
              </a:rPr>
              <a:t>}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GB" sz="800" b="0" dirty="0">
                <a:effectLst/>
                <a:latin typeface="Menlo" panose="020B0609030804020204" pitchFamily="49" charset="0"/>
              </a:rPr>
              <a:t>\alias{</a:t>
            </a:r>
            <a:r>
              <a:rPr lang="en-GB" sz="800" b="0" dirty="0" err="1">
                <a:effectLst/>
                <a:latin typeface="Menlo" panose="020B0609030804020204" pitchFamily="49" charset="0"/>
              </a:rPr>
              <a:t>getCountsFromPair</a:t>
            </a:r>
            <a:r>
              <a:rPr lang="en-GB" sz="800" b="0" dirty="0">
                <a:effectLst/>
                <a:latin typeface="Menlo" panose="020B0609030804020204" pitchFamily="49" charset="0"/>
              </a:rPr>
              <a:t>}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GB" sz="800" b="0" dirty="0">
                <a:effectLst/>
                <a:latin typeface="Menlo" panose="020B0609030804020204" pitchFamily="49" charset="0"/>
              </a:rPr>
              <a:t>\alias{</a:t>
            </a:r>
            <a:r>
              <a:rPr lang="en-GB" sz="800" b="0" dirty="0" err="1">
                <a:effectLst/>
                <a:latin typeface="Menlo" panose="020B0609030804020204" pitchFamily="49" charset="0"/>
              </a:rPr>
              <a:t>getCounts</a:t>
            </a:r>
            <a:r>
              <a:rPr lang="en-GB" sz="800" b="0" dirty="0">
                <a:effectLst/>
                <a:latin typeface="Menlo" panose="020B0609030804020204" pitchFamily="49" charset="0"/>
              </a:rPr>
              <a:t>}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GB" sz="800" b="0" dirty="0">
                <a:effectLst/>
                <a:latin typeface="Menlo" panose="020B0609030804020204" pitchFamily="49" charset="0"/>
              </a:rPr>
              <a:t>\alias{</a:t>
            </a:r>
            <a:r>
              <a:rPr lang="en-GB" sz="800" b="0" dirty="0" err="1">
                <a:effectLst/>
                <a:latin typeface="Menlo" panose="020B0609030804020204" pitchFamily="49" charset="0"/>
              </a:rPr>
              <a:t>fetchCool</a:t>
            </a:r>
            <a:r>
              <a:rPr lang="en-GB" sz="800" b="0" dirty="0">
                <a:effectLst/>
                <a:latin typeface="Menlo" panose="020B0609030804020204" pitchFamily="49" charset="0"/>
              </a:rPr>
              <a:t>}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GB" sz="800" b="0" dirty="0">
                <a:effectLst/>
                <a:latin typeface="Menlo" panose="020B0609030804020204" pitchFamily="49" charset="0"/>
              </a:rPr>
              <a:t>\alias{</a:t>
            </a:r>
            <a:r>
              <a:rPr lang="en-GB" sz="800" b="0" dirty="0" err="1">
                <a:effectLst/>
                <a:latin typeface="Menlo" panose="020B0609030804020204" pitchFamily="49" charset="0"/>
              </a:rPr>
              <a:t>lsCoolFiles</a:t>
            </a:r>
            <a:r>
              <a:rPr lang="en-GB" sz="800" b="0" dirty="0">
                <a:effectLst/>
                <a:latin typeface="Menlo" panose="020B0609030804020204" pitchFamily="49" charset="0"/>
              </a:rPr>
              <a:t>}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GB" sz="800" b="0" dirty="0">
                <a:effectLst/>
                <a:latin typeface="Menlo" panose="020B0609030804020204" pitchFamily="49" charset="0"/>
              </a:rPr>
              <a:t>\alias{</a:t>
            </a:r>
            <a:r>
              <a:rPr lang="en-GB" sz="800" b="0" dirty="0" err="1">
                <a:effectLst/>
                <a:latin typeface="Menlo" panose="020B0609030804020204" pitchFamily="49" charset="0"/>
              </a:rPr>
              <a:t>lsCoolResolutions</a:t>
            </a:r>
            <a:r>
              <a:rPr lang="en-GB" sz="800" b="0" dirty="0">
                <a:effectLst/>
                <a:latin typeface="Menlo" panose="020B0609030804020204" pitchFamily="49" charset="0"/>
              </a:rPr>
              <a:t>}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GB" sz="800" b="0" dirty="0">
                <a:effectLst/>
                <a:latin typeface="Menlo" panose="020B0609030804020204" pitchFamily="49" charset="0"/>
              </a:rPr>
              <a:t>\alias{</a:t>
            </a:r>
            <a:r>
              <a:rPr lang="en-GB" sz="800" b="0" dirty="0" err="1">
                <a:effectLst/>
                <a:latin typeface="Menlo" panose="020B0609030804020204" pitchFamily="49" charset="0"/>
              </a:rPr>
              <a:t>peekCool</a:t>
            </a:r>
            <a:r>
              <a:rPr lang="en-GB" sz="800" b="0" dirty="0">
                <a:effectLst/>
                <a:latin typeface="Menlo" panose="020B0609030804020204" pitchFamily="49" charset="0"/>
              </a:rPr>
              <a:t>}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GB" sz="800" b="0" dirty="0">
                <a:effectLst/>
                <a:latin typeface="Menlo" panose="020B0609030804020204" pitchFamily="49" charset="0"/>
              </a:rPr>
              <a:t>\alias{cool2seqinfo}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GB" sz="800" b="0" dirty="0">
                <a:effectLst/>
                <a:latin typeface="Menlo" panose="020B0609030804020204" pitchFamily="49" charset="0"/>
              </a:rPr>
              <a:t>\alias{cool2gi}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GB" sz="800" b="0" dirty="0">
                <a:effectLst/>
                <a:latin typeface="Menlo" panose="020B0609030804020204" pitchFamily="49" charset="0"/>
              </a:rPr>
              <a:t>\alias{gi2cm}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GB" sz="800" b="0" dirty="0">
                <a:effectLst/>
                <a:latin typeface="Menlo" panose="020B0609030804020204" pitchFamily="49" charset="0"/>
              </a:rPr>
              <a:t>\alias{cm2matrix}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GB" sz="800" b="0" dirty="0">
                <a:effectLst/>
                <a:latin typeface="Menlo" panose="020B0609030804020204" pitchFamily="49" charset="0"/>
              </a:rPr>
              <a:t>\alias{pairs2gi}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GB" sz="800" b="0" dirty="0">
                <a:effectLst/>
                <a:latin typeface="Menlo" panose="020B0609030804020204" pitchFamily="49" charset="0"/>
              </a:rPr>
              <a:t>\title{Parsing (m)cool files}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GB" sz="800" b="0" dirty="0">
                <a:effectLst/>
                <a:latin typeface="Menlo" panose="020B0609030804020204" pitchFamily="49" charset="0"/>
              </a:rPr>
              <a:t>\usage{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GB" sz="800" b="0" dirty="0" err="1">
                <a:effectLst/>
                <a:latin typeface="Menlo" panose="020B0609030804020204" pitchFamily="49" charset="0"/>
              </a:rPr>
              <a:t>getAnchors</a:t>
            </a:r>
            <a:r>
              <a:rPr lang="en-GB" sz="800" b="0" dirty="0">
                <a:effectLst/>
                <a:latin typeface="Menlo" panose="020B0609030804020204" pitchFamily="49" charset="0"/>
              </a:rPr>
              <a:t>(file, resolution = NULL, balanced = "cooler")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endParaRPr lang="en-GB" sz="800" b="0" dirty="0">
              <a:effectLst/>
              <a:latin typeface="Menlo" panose="020B0609030804020204" pitchFamily="49" charset="0"/>
            </a:endParaRP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GB" sz="800" b="0" dirty="0">
                <a:effectLst/>
                <a:latin typeface="Menlo" panose="020B0609030804020204" pitchFamily="49" charset="0"/>
              </a:rPr>
              <a:t>\arguments{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GB" sz="800" b="0" dirty="0">
                <a:effectLst/>
                <a:latin typeface="Menlo" panose="020B0609030804020204" pitchFamily="49" charset="0"/>
              </a:rPr>
              <a:t>	\item{file}{pairs file: \verb{&lt;</a:t>
            </a:r>
            <a:r>
              <a:rPr lang="en-GB" sz="800" b="0" dirty="0" err="1">
                <a:effectLst/>
                <a:latin typeface="Menlo" panose="020B0609030804020204" pitchFamily="49" charset="0"/>
              </a:rPr>
              <a:t>readname</a:t>
            </a:r>
            <a:r>
              <a:rPr lang="en-GB" sz="800" b="0" dirty="0">
                <a:effectLst/>
                <a:latin typeface="Menlo" panose="020B0609030804020204" pitchFamily="49" charset="0"/>
              </a:rPr>
              <a:t>&gt;\\t&lt;chr1&gt;\\t&lt;start1&gt;\\t&lt;chr2&gt;\\t&lt;start2&gt;}}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br>
              <a:rPr lang="en-GB" sz="800" b="0" dirty="0">
                <a:effectLst/>
                <a:latin typeface="Menlo" panose="020B0609030804020204" pitchFamily="49" charset="0"/>
              </a:rPr>
            </a:br>
            <a:r>
              <a:rPr lang="en-GB" sz="800" b="0" dirty="0">
                <a:effectLst/>
                <a:latin typeface="Menlo" panose="020B0609030804020204" pitchFamily="49" charset="0"/>
              </a:rPr>
              <a:t>\item{resolution}{resolution}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br>
              <a:rPr lang="en-GB" sz="800" b="0" dirty="0">
                <a:effectLst/>
                <a:latin typeface="Menlo" panose="020B0609030804020204" pitchFamily="49" charset="0"/>
              </a:rPr>
            </a:br>
            <a:r>
              <a:rPr lang="en-GB" sz="800" b="0" dirty="0">
                <a:effectLst/>
                <a:latin typeface="Menlo" panose="020B0609030804020204" pitchFamily="49" charset="0"/>
              </a:rPr>
              <a:t>\item{balanced}{import balancing scores}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GB" sz="800" b="0" dirty="0">
                <a:effectLst/>
                <a:latin typeface="Menlo" panose="020B0609030804020204" pitchFamily="49" charset="0"/>
              </a:rPr>
              <a:t>}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endParaRPr lang="en-GB" sz="800" b="0" dirty="0">
              <a:effectLst/>
              <a:latin typeface="Menlo" panose="020B0609030804020204" pitchFamily="49" charset="0"/>
            </a:endParaRP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GB" sz="800" b="0" dirty="0">
                <a:effectLst/>
                <a:latin typeface="Menlo" panose="020B0609030804020204" pitchFamily="49" charset="0"/>
              </a:rPr>
              <a:t>\value{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GB" sz="800" b="0" dirty="0">
                <a:effectLst/>
                <a:latin typeface="Menlo" panose="020B0609030804020204" pitchFamily="49" charset="0"/>
              </a:rPr>
              <a:t>	anchors from (m)cool, stored as a </a:t>
            </a:r>
            <a:r>
              <a:rPr lang="en-GB" sz="800" b="0" dirty="0" err="1">
                <a:effectLst/>
                <a:latin typeface="Menlo" panose="020B0609030804020204" pitchFamily="49" charset="0"/>
              </a:rPr>
              <a:t>GRanges</a:t>
            </a:r>
            <a:endParaRPr lang="en-GB" sz="800" b="0" dirty="0">
              <a:effectLst/>
              <a:latin typeface="Menlo" panose="020B0609030804020204" pitchFamily="49" charset="0"/>
            </a:endParaRP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GB" sz="800" b="0" dirty="0">
                <a:effectLst/>
                <a:latin typeface="Menlo" panose="020B0609030804020204" pitchFamily="49" charset="0"/>
              </a:rPr>
              <a:t>}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endParaRPr lang="en-GB" sz="800" b="0" dirty="0">
              <a:effectLst/>
              <a:latin typeface="Menlo" panose="020B0609030804020204" pitchFamily="49" charset="0"/>
            </a:endParaRP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GB" sz="800" b="0" dirty="0">
                <a:effectLst/>
                <a:latin typeface="Menlo" panose="020B0609030804020204" pitchFamily="49" charset="0"/>
              </a:rPr>
              <a:t>\description{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GB" sz="800" b="0" dirty="0">
                <a:effectLst/>
                <a:latin typeface="Menlo" panose="020B0609030804020204" pitchFamily="49" charset="0"/>
              </a:rPr>
              <a:t>	These functions are the workhorse internal functions used to import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GB" sz="800" b="0" dirty="0">
                <a:effectLst/>
                <a:latin typeface="Menlo" panose="020B0609030804020204" pitchFamily="49" charset="0"/>
              </a:rPr>
              <a:t>	a \verb{.(m)cool} file as </a:t>
            </a:r>
            <a:r>
              <a:rPr lang="en-GB" sz="800" b="0" dirty="0" err="1">
                <a:effectLst/>
                <a:latin typeface="Menlo" panose="020B0609030804020204" pitchFamily="49" charset="0"/>
              </a:rPr>
              <a:t>GenomicInteractions</a:t>
            </a:r>
            <a:r>
              <a:rPr lang="en-GB" sz="800" b="0" dirty="0">
                <a:effectLst/>
                <a:latin typeface="Menlo" panose="020B0609030804020204" pitchFamily="49" charset="0"/>
              </a:rPr>
              <a:t> (wrapped into a \code{Contacts} object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GB" sz="800" b="0" dirty="0">
                <a:effectLst/>
                <a:latin typeface="Menlo" panose="020B0609030804020204" pitchFamily="49" charset="0"/>
              </a:rPr>
              <a:t>	by \code{Contacts()} function).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GB" sz="800" b="0" dirty="0">
                <a:effectLst/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4" name="Content Placeholder 4">
            <a:extLst>
              <a:ext uri="{FF2B5EF4-FFF2-40B4-BE49-F238E27FC236}">
                <a16:creationId xmlns:a16="http://schemas.microsoft.com/office/drawing/2014/main" id="{B9ED1260-60FE-F84B-8B91-D72B473C172B}"/>
              </a:ext>
            </a:extLst>
          </p:cNvPr>
          <p:cNvSpPr txBox="1">
            <a:spLocks/>
          </p:cNvSpPr>
          <p:nvPr/>
        </p:nvSpPr>
        <p:spPr>
          <a:xfrm>
            <a:off x="111760" y="873761"/>
            <a:ext cx="11927840" cy="55175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en-US" sz="1800" dirty="0" err="1">
                <a:solidFill>
                  <a:schemeClr val="bg1">
                    <a:lumMod val="8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myPackage</a:t>
            </a:r>
            <a:r>
              <a:rPr lang="en-US" sz="1800" dirty="0">
                <a:solidFill>
                  <a:schemeClr val="bg1">
                    <a:lumMod val="8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</a:p>
          <a:p>
            <a:pPr>
              <a:spcAft>
                <a:spcPts val="0"/>
              </a:spcAft>
            </a:pPr>
            <a:r>
              <a:rPr lang="en-US" sz="1800" dirty="0">
                <a:solidFill>
                  <a:schemeClr val="bg1">
                    <a:lumMod val="8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data/</a:t>
            </a:r>
          </a:p>
          <a:p>
            <a:pPr>
              <a:spcAft>
                <a:spcPts val="0"/>
              </a:spcAft>
            </a:pPr>
            <a:r>
              <a:rPr lang="en-US" sz="1800" dirty="0">
                <a:solidFill>
                  <a:schemeClr val="bg1">
                    <a:lumMod val="8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sz="1800" dirty="0">
                <a:solidFill>
                  <a:schemeClr val="accent1"/>
                </a:solidFill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man/</a:t>
            </a:r>
          </a:p>
          <a:p>
            <a:pPr marL="495300" indent="-260350">
              <a:spcAft>
                <a:spcPts val="0"/>
              </a:spcAft>
            </a:pPr>
            <a:r>
              <a:rPr lang="en-US" sz="1800" dirty="0">
                <a:solidFill>
                  <a:schemeClr val="bg1">
                    <a:lumMod val="8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sz="1800" b="1" dirty="0" err="1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functions.Rd</a:t>
            </a:r>
            <a:r>
              <a:rPr lang="en-US" sz="1800" b="1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endParaRPr lang="en-US" sz="1800" dirty="0">
              <a:solidFill>
                <a:schemeClr val="accent1"/>
              </a:solidFill>
              <a:highlight>
                <a:srgbClr val="C0C0C0"/>
              </a:highlight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Aft>
                <a:spcPts val="0"/>
              </a:spcAft>
            </a:pPr>
            <a:r>
              <a:rPr lang="en-US" sz="1800" dirty="0">
                <a:solidFill>
                  <a:schemeClr val="bg1">
                    <a:lumMod val="8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sz="1800" dirty="0" err="1">
                <a:solidFill>
                  <a:schemeClr val="bg1">
                    <a:lumMod val="8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inst</a:t>
            </a:r>
            <a:r>
              <a:rPr lang="en-US" sz="1800" dirty="0">
                <a:solidFill>
                  <a:schemeClr val="bg1">
                    <a:lumMod val="8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</a:p>
          <a:p>
            <a:pPr>
              <a:spcAft>
                <a:spcPts val="0"/>
              </a:spcAft>
            </a:pPr>
            <a:r>
              <a:rPr lang="en-US" sz="1800" dirty="0">
                <a:solidFill>
                  <a:schemeClr val="bg1">
                    <a:lumMod val="8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tests/</a:t>
            </a:r>
          </a:p>
          <a:p>
            <a:pPr>
              <a:spcAft>
                <a:spcPts val="0"/>
              </a:spcAft>
            </a:pPr>
            <a:r>
              <a:rPr lang="en-US" sz="1800" dirty="0">
                <a:solidFill>
                  <a:schemeClr val="bg1">
                    <a:lumMod val="8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vignettes/</a:t>
            </a:r>
          </a:p>
          <a:p>
            <a:pPr>
              <a:spcAft>
                <a:spcPts val="0"/>
              </a:spcAft>
            </a:pPr>
            <a:r>
              <a:rPr lang="en-US" sz="1800" dirty="0">
                <a:solidFill>
                  <a:schemeClr val="bg1">
                    <a:lumMod val="8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R/</a:t>
            </a:r>
          </a:p>
          <a:p>
            <a:pPr marL="177800" indent="17463">
              <a:spcAft>
                <a:spcPts val="0"/>
              </a:spcAft>
              <a:tabLst>
                <a:tab pos="487363" algn="l"/>
              </a:tabLst>
            </a:pPr>
            <a:r>
              <a:rPr lang="en-US" sz="1800" dirty="0">
                <a:solidFill>
                  <a:schemeClr val="bg1">
                    <a:lumMod val="8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sz="1800" dirty="0" err="1">
                <a:solidFill>
                  <a:schemeClr val="bg1">
                    <a:lumMod val="8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functions.R</a:t>
            </a:r>
            <a:endParaRPr lang="en-US" sz="1800" dirty="0">
              <a:solidFill>
                <a:schemeClr val="bg1">
                  <a:lumMod val="85000"/>
                </a:schemeClr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177800" indent="17463">
              <a:spcAft>
                <a:spcPts val="0"/>
              </a:spcAft>
              <a:tabLst>
                <a:tab pos="487363" algn="l"/>
              </a:tabLst>
            </a:pPr>
            <a:r>
              <a:rPr lang="en-US" sz="1800" dirty="0">
                <a:solidFill>
                  <a:schemeClr val="bg1">
                    <a:lumMod val="8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sz="1800" dirty="0" err="1">
                <a:solidFill>
                  <a:schemeClr val="bg1">
                    <a:lumMod val="8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utils.R</a:t>
            </a:r>
            <a:endParaRPr lang="en-US" sz="1800" dirty="0">
              <a:solidFill>
                <a:schemeClr val="bg1">
                  <a:lumMod val="85000"/>
                </a:schemeClr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Aft>
                <a:spcPts val="0"/>
              </a:spcAft>
            </a:pPr>
            <a:r>
              <a:rPr lang="en-US" sz="1800" dirty="0">
                <a:solidFill>
                  <a:schemeClr val="bg1">
                    <a:lumMod val="8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DESCRIPTION</a:t>
            </a:r>
          </a:p>
          <a:p>
            <a:pPr>
              <a:spcAft>
                <a:spcPts val="0"/>
              </a:spcAft>
            </a:pPr>
            <a:r>
              <a:rPr lang="en-US" sz="1800" dirty="0">
                <a:solidFill>
                  <a:schemeClr val="bg1">
                    <a:lumMod val="8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NAMESPACE</a:t>
            </a:r>
          </a:p>
          <a:p>
            <a:pPr>
              <a:spcAft>
                <a:spcPts val="0"/>
              </a:spcAft>
            </a:pPr>
            <a:r>
              <a:rPr lang="en-US" sz="1800" dirty="0">
                <a:solidFill>
                  <a:schemeClr val="bg1">
                    <a:lumMod val="8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sz="1800" dirty="0" err="1">
                <a:solidFill>
                  <a:schemeClr val="bg1">
                    <a:lumMod val="8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README.md</a:t>
            </a:r>
            <a:endParaRPr lang="en-US" sz="1800" dirty="0">
              <a:solidFill>
                <a:schemeClr val="bg1">
                  <a:lumMod val="85000"/>
                </a:schemeClr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Aft>
                <a:spcPts val="0"/>
              </a:spcAft>
            </a:pPr>
            <a:r>
              <a:rPr lang="en-US" sz="1800" dirty="0">
                <a:solidFill>
                  <a:schemeClr val="bg1">
                    <a:lumMod val="8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NEWS</a:t>
            </a:r>
          </a:p>
          <a:p>
            <a:pPr>
              <a:spcAft>
                <a:spcPts val="0"/>
              </a:spcAft>
            </a:pPr>
            <a:r>
              <a:rPr lang="en-US" sz="1800" dirty="0">
                <a:solidFill>
                  <a:schemeClr val="bg1">
                    <a:lumMod val="8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LICENSE</a:t>
            </a:r>
            <a:endParaRPr lang="en-US" sz="1800" dirty="0">
              <a:solidFill>
                <a:schemeClr val="accent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Aft>
                <a:spcPts val="0"/>
              </a:spcAft>
            </a:pPr>
            <a:r>
              <a:rPr lang="en-US" sz="1800" b="1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</a:p>
          <a:p>
            <a:pPr>
              <a:spcAft>
                <a:spcPts val="0"/>
              </a:spcAft>
            </a:pPr>
            <a:r>
              <a:rPr lang="en-US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399240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Doc files</a:t>
            </a:r>
            <a:endParaRPr lang="en-US" dirty="0"/>
          </a:p>
        </p:txBody>
      </p:sp>
      <p:sp>
        <p:nvSpPr>
          <p:cNvPr id="4" name="Content Placeholder 4">
            <a:extLst>
              <a:ext uri="{FF2B5EF4-FFF2-40B4-BE49-F238E27FC236}">
                <a16:creationId xmlns:a16="http://schemas.microsoft.com/office/drawing/2014/main" id="{B9ED1260-60FE-F84B-8B91-D72B473C172B}"/>
              </a:ext>
            </a:extLst>
          </p:cNvPr>
          <p:cNvSpPr txBox="1">
            <a:spLocks/>
          </p:cNvSpPr>
          <p:nvPr/>
        </p:nvSpPr>
        <p:spPr>
          <a:xfrm>
            <a:off x="111760" y="873761"/>
            <a:ext cx="11927840" cy="55175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en-US" sz="1800" dirty="0" err="1">
                <a:solidFill>
                  <a:schemeClr val="bg1">
                    <a:lumMod val="8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myPackage</a:t>
            </a:r>
            <a:r>
              <a:rPr lang="en-US" sz="1800" dirty="0">
                <a:solidFill>
                  <a:schemeClr val="bg1">
                    <a:lumMod val="8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</a:p>
          <a:p>
            <a:pPr>
              <a:spcAft>
                <a:spcPts val="0"/>
              </a:spcAft>
            </a:pPr>
            <a:r>
              <a:rPr lang="en-US" sz="1800" dirty="0">
                <a:solidFill>
                  <a:schemeClr val="bg1">
                    <a:lumMod val="8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data/</a:t>
            </a:r>
          </a:p>
          <a:p>
            <a:pPr>
              <a:spcAft>
                <a:spcPts val="0"/>
              </a:spcAft>
            </a:pPr>
            <a:r>
              <a:rPr lang="en-US" sz="1800" dirty="0">
                <a:solidFill>
                  <a:schemeClr val="bg1">
                    <a:lumMod val="8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sz="1800" dirty="0">
                <a:solidFill>
                  <a:schemeClr val="accent1"/>
                </a:solidFill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man/</a:t>
            </a:r>
          </a:p>
          <a:p>
            <a:pPr marL="495300" indent="-260350">
              <a:spcAft>
                <a:spcPts val="0"/>
              </a:spcAft>
            </a:pPr>
            <a:r>
              <a:rPr lang="en-US" sz="1800" dirty="0">
                <a:solidFill>
                  <a:schemeClr val="bg1">
                    <a:lumMod val="8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sz="1800" b="1" dirty="0" err="1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functions.Rd</a:t>
            </a:r>
            <a:r>
              <a:rPr lang="en-US" sz="1800" b="1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endParaRPr lang="en-US" sz="1800" dirty="0">
              <a:solidFill>
                <a:schemeClr val="accent1"/>
              </a:solidFill>
              <a:highlight>
                <a:srgbClr val="C0C0C0"/>
              </a:highlight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Aft>
                <a:spcPts val="0"/>
              </a:spcAft>
            </a:pPr>
            <a:r>
              <a:rPr lang="en-US" sz="1800" dirty="0">
                <a:solidFill>
                  <a:schemeClr val="bg1">
                    <a:lumMod val="8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sz="1800" dirty="0" err="1">
                <a:solidFill>
                  <a:schemeClr val="bg1">
                    <a:lumMod val="8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inst</a:t>
            </a:r>
            <a:r>
              <a:rPr lang="en-US" sz="1800" dirty="0">
                <a:solidFill>
                  <a:schemeClr val="bg1">
                    <a:lumMod val="8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</a:p>
          <a:p>
            <a:pPr>
              <a:spcAft>
                <a:spcPts val="0"/>
              </a:spcAft>
            </a:pPr>
            <a:r>
              <a:rPr lang="en-US" sz="1800" dirty="0">
                <a:solidFill>
                  <a:schemeClr val="bg1">
                    <a:lumMod val="8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tests/</a:t>
            </a:r>
          </a:p>
          <a:p>
            <a:pPr>
              <a:spcAft>
                <a:spcPts val="0"/>
              </a:spcAft>
            </a:pPr>
            <a:r>
              <a:rPr lang="en-US" sz="1800" dirty="0">
                <a:solidFill>
                  <a:schemeClr val="bg1">
                    <a:lumMod val="8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vignettes/</a:t>
            </a:r>
          </a:p>
          <a:p>
            <a:pPr>
              <a:spcAft>
                <a:spcPts val="0"/>
              </a:spcAft>
            </a:pPr>
            <a:r>
              <a:rPr lang="en-US" sz="1800" dirty="0">
                <a:solidFill>
                  <a:schemeClr val="bg1">
                    <a:lumMod val="8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R/</a:t>
            </a:r>
          </a:p>
          <a:p>
            <a:pPr marL="177800" indent="17463">
              <a:spcAft>
                <a:spcPts val="0"/>
              </a:spcAft>
              <a:tabLst>
                <a:tab pos="487363" algn="l"/>
              </a:tabLst>
            </a:pPr>
            <a:r>
              <a:rPr lang="en-US" sz="1800" dirty="0">
                <a:solidFill>
                  <a:schemeClr val="bg1">
                    <a:lumMod val="8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sz="1800" dirty="0" err="1">
                <a:solidFill>
                  <a:schemeClr val="bg1">
                    <a:lumMod val="8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functions.R</a:t>
            </a:r>
            <a:endParaRPr lang="en-US" sz="1800" dirty="0">
              <a:solidFill>
                <a:schemeClr val="bg1">
                  <a:lumMod val="85000"/>
                </a:schemeClr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177800" indent="17463">
              <a:spcAft>
                <a:spcPts val="0"/>
              </a:spcAft>
              <a:tabLst>
                <a:tab pos="487363" algn="l"/>
              </a:tabLst>
            </a:pPr>
            <a:r>
              <a:rPr lang="en-US" sz="1800" dirty="0">
                <a:solidFill>
                  <a:schemeClr val="bg1">
                    <a:lumMod val="8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sz="1800" dirty="0" err="1">
                <a:solidFill>
                  <a:schemeClr val="bg1">
                    <a:lumMod val="8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utils.R</a:t>
            </a:r>
            <a:endParaRPr lang="en-US" sz="1800" dirty="0">
              <a:solidFill>
                <a:schemeClr val="bg1">
                  <a:lumMod val="85000"/>
                </a:schemeClr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Aft>
                <a:spcPts val="0"/>
              </a:spcAft>
            </a:pPr>
            <a:r>
              <a:rPr lang="en-US" sz="1800" dirty="0">
                <a:solidFill>
                  <a:schemeClr val="bg1">
                    <a:lumMod val="8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DESCRIPTION</a:t>
            </a:r>
          </a:p>
          <a:p>
            <a:pPr>
              <a:spcAft>
                <a:spcPts val="0"/>
              </a:spcAft>
            </a:pPr>
            <a:r>
              <a:rPr lang="en-US" sz="1800" dirty="0">
                <a:solidFill>
                  <a:schemeClr val="bg1">
                    <a:lumMod val="8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NAMESPACE</a:t>
            </a:r>
          </a:p>
          <a:p>
            <a:pPr>
              <a:spcAft>
                <a:spcPts val="0"/>
              </a:spcAft>
            </a:pPr>
            <a:r>
              <a:rPr lang="en-US" sz="1800" dirty="0">
                <a:solidFill>
                  <a:schemeClr val="bg1">
                    <a:lumMod val="8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sz="1800" dirty="0" err="1">
                <a:solidFill>
                  <a:schemeClr val="bg1">
                    <a:lumMod val="8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README.md</a:t>
            </a:r>
            <a:endParaRPr lang="en-US" sz="1800" dirty="0">
              <a:solidFill>
                <a:schemeClr val="bg1">
                  <a:lumMod val="85000"/>
                </a:schemeClr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Aft>
                <a:spcPts val="0"/>
              </a:spcAft>
            </a:pPr>
            <a:r>
              <a:rPr lang="en-US" sz="1800" dirty="0">
                <a:solidFill>
                  <a:schemeClr val="bg1">
                    <a:lumMod val="8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NEWS</a:t>
            </a:r>
          </a:p>
          <a:p>
            <a:pPr>
              <a:spcAft>
                <a:spcPts val="0"/>
              </a:spcAft>
            </a:pPr>
            <a:r>
              <a:rPr lang="en-US" sz="1800" b="1" dirty="0">
                <a:solidFill>
                  <a:schemeClr val="bg1">
                    <a:lumMod val="8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sz="1800" dirty="0">
                <a:solidFill>
                  <a:schemeClr val="bg1">
                    <a:lumMod val="8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LICENSE</a:t>
            </a:r>
            <a:endParaRPr lang="en-US" sz="1800" dirty="0">
              <a:solidFill>
                <a:schemeClr val="accent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Aft>
                <a:spcPts val="0"/>
              </a:spcAft>
            </a:pPr>
            <a:r>
              <a:rPr lang="en-US" sz="1800" b="1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</a:p>
          <a:p>
            <a:pPr>
              <a:spcAft>
                <a:spcPts val="0"/>
              </a:spcAft>
            </a:pPr>
            <a:r>
              <a:rPr lang="en-US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3087BF-960D-A34A-8E15-A2192445FC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9486" y="1478643"/>
            <a:ext cx="7302500" cy="1892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6348DD7-14E6-1C43-89F8-9771B36050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8301" y="3356474"/>
            <a:ext cx="7429500" cy="711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F612040-3B2D-B447-9E2C-6D6A51D6A3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0137" y="4067674"/>
            <a:ext cx="7429500" cy="1130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2EC2499-917B-2B40-B278-40A2BEE362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1973" y="5269095"/>
            <a:ext cx="7302500" cy="6858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D13A3D6-BBCB-7E4B-91BC-2C26259FEF9E}"/>
              </a:ext>
            </a:extLst>
          </p:cNvPr>
          <p:cNvSpPr txBox="1"/>
          <p:nvPr/>
        </p:nvSpPr>
        <p:spPr>
          <a:xfrm>
            <a:off x="3867912" y="848206"/>
            <a:ext cx="4552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pdf documentation once package is published</a:t>
            </a:r>
          </a:p>
        </p:txBody>
      </p:sp>
    </p:spTree>
    <p:extLst>
      <p:ext uri="{BB962C8B-B14F-4D97-AF65-F5344CB8AC3E}">
        <p14:creationId xmlns:p14="http://schemas.microsoft.com/office/powerpoint/2010/main" val="33030487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Doc files</a:t>
            </a:r>
            <a:endParaRPr lang="en-US" dirty="0"/>
          </a:p>
        </p:txBody>
      </p:sp>
      <p:sp>
        <p:nvSpPr>
          <p:cNvPr id="4" name="Content Placeholder 4">
            <a:extLst>
              <a:ext uri="{FF2B5EF4-FFF2-40B4-BE49-F238E27FC236}">
                <a16:creationId xmlns:a16="http://schemas.microsoft.com/office/drawing/2014/main" id="{B9ED1260-60FE-F84B-8B91-D72B473C172B}"/>
              </a:ext>
            </a:extLst>
          </p:cNvPr>
          <p:cNvSpPr txBox="1">
            <a:spLocks/>
          </p:cNvSpPr>
          <p:nvPr/>
        </p:nvSpPr>
        <p:spPr>
          <a:xfrm>
            <a:off x="111760" y="873761"/>
            <a:ext cx="11927840" cy="55175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en-US" sz="1800" dirty="0" err="1">
                <a:solidFill>
                  <a:schemeClr val="bg1">
                    <a:lumMod val="8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myPackage</a:t>
            </a:r>
            <a:r>
              <a:rPr lang="en-US" sz="1800" dirty="0">
                <a:solidFill>
                  <a:schemeClr val="bg1">
                    <a:lumMod val="8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</a:p>
          <a:p>
            <a:pPr>
              <a:spcAft>
                <a:spcPts val="0"/>
              </a:spcAft>
            </a:pPr>
            <a:r>
              <a:rPr lang="en-US" sz="1800" dirty="0">
                <a:solidFill>
                  <a:schemeClr val="bg1">
                    <a:lumMod val="8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data/</a:t>
            </a:r>
          </a:p>
          <a:p>
            <a:pPr>
              <a:spcAft>
                <a:spcPts val="0"/>
              </a:spcAft>
            </a:pPr>
            <a:r>
              <a:rPr lang="en-US" sz="1800" dirty="0">
                <a:solidFill>
                  <a:schemeClr val="bg1">
                    <a:lumMod val="8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sz="1800" dirty="0">
                <a:solidFill>
                  <a:schemeClr val="accent1"/>
                </a:solidFill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man/</a:t>
            </a:r>
          </a:p>
          <a:p>
            <a:pPr marL="495300" indent="-260350">
              <a:spcAft>
                <a:spcPts val="0"/>
              </a:spcAft>
            </a:pPr>
            <a:r>
              <a:rPr lang="en-US" sz="1800" dirty="0">
                <a:solidFill>
                  <a:schemeClr val="bg1">
                    <a:lumMod val="8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sz="1800" b="1" dirty="0" err="1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functions.Rd</a:t>
            </a:r>
            <a:r>
              <a:rPr lang="en-US" sz="1800" b="1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endParaRPr lang="en-US" sz="1800" dirty="0">
              <a:solidFill>
                <a:schemeClr val="accent1"/>
              </a:solidFill>
              <a:highlight>
                <a:srgbClr val="C0C0C0"/>
              </a:highlight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Aft>
                <a:spcPts val="0"/>
              </a:spcAft>
            </a:pPr>
            <a:r>
              <a:rPr lang="en-US" sz="1800" dirty="0">
                <a:solidFill>
                  <a:schemeClr val="bg1">
                    <a:lumMod val="8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sz="1800" dirty="0" err="1">
                <a:solidFill>
                  <a:schemeClr val="bg1">
                    <a:lumMod val="8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inst</a:t>
            </a:r>
            <a:r>
              <a:rPr lang="en-US" sz="1800" dirty="0">
                <a:solidFill>
                  <a:schemeClr val="bg1">
                    <a:lumMod val="8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</a:p>
          <a:p>
            <a:pPr>
              <a:spcAft>
                <a:spcPts val="0"/>
              </a:spcAft>
            </a:pPr>
            <a:r>
              <a:rPr lang="en-US" sz="1800" dirty="0">
                <a:solidFill>
                  <a:schemeClr val="bg1">
                    <a:lumMod val="8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tests/</a:t>
            </a:r>
          </a:p>
          <a:p>
            <a:pPr>
              <a:spcAft>
                <a:spcPts val="0"/>
              </a:spcAft>
            </a:pPr>
            <a:r>
              <a:rPr lang="en-US" sz="1800" dirty="0">
                <a:solidFill>
                  <a:schemeClr val="bg1">
                    <a:lumMod val="8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vignettes/</a:t>
            </a:r>
          </a:p>
          <a:p>
            <a:pPr>
              <a:spcAft>
                <a:spcPts val="0"/>
              </a:spcAft>
            </a:pPr>
            <a:r>
              <a:rPr lang="en-US" sz="1800" dirty="0">
                <a:solidFill>
                  <a:schemeClr val="bg1">
                    <a:lumMod val="8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R/</a:t>
            </a:r>
          </a:p>
          <a:p>
            <a:pPr marL="177800" indent="17463">
              <a:spcAft>
                <a:spcPts val="0"/>
              </a:spcAft>
              <a:tabLst>
                <a:tab pos="487363" algn="l"/>
              </a:tabLst>
            </a:pPr>
            <a:r>
              <a:rPr lang="en-US" sz="1800" dirty="0">
                <a:solidFill>
                  <a:schemeClr val="bg1">
                    <a:lumMod val="8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sz="1800" dirty="0" err="1">
                <a:solidFill>
                  <a:schemeClr val="bg1">
                    <a:lumMod val="8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functions.R</a:t>
            </a:r>
            <a:endParaRPr lang="en-US" sz="1800" dirty="0">
              <a:solidFill>
                <a:schemeClr val="bg1">
                  <a:lumMod val="85000"/>
                </a:schemeClr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177800" indent="17463">
              <a:spcAft>
                <a:spcPts val="0"/>
              </a:spcAft>
              <a:tabLst>
                <a:tab pos="487363" algn="l"/>
              </a:tabLst>
            </a:pPr>
            <a:r>
              <a:rPr lang="en-US" sz="1800" dirty="0">
                <a:solidFill>
                  <a:schemeClr val="bg1">
                    <a:lumMod val="8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sz="1800" dirty="0" err="1">
                <a:solidFill>
                  <a:schemeClr val="bg1">
                    <a:lumMod val="8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utils.R</a:t>
            </a:r>
            <a:endParaRPr lang="en-US" sz="1800" dirty="0">
              <a:solidFill>
                <a:schemeClr val="bg1">
                  <a:lumMod val="85000"/>
                </a:schemeClr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Aft>
                <a:spcPts val="0"/>
              </a:spcAft>
            </a:pPr>
            <a:r>
              <a:rPr lang="en-US" sz="1800" dirty="0">
                <a:solidFill>
                  <a:schemeClr val="bg1">
                    <a:lumMod val="8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DESCRIPTION</a:t>
            </a:r>
          </a:p>
          <a:p>
            <a:pPr>
              <a:spcAft>
                <a:spcPts val="0"/>
              </a:spcAft>
            </a:pPr>
            <a:r>
              <a:rPr lang="en-US" sz="1800" dirty="0">
                <a:solidFill>
                  <a:schemeClr val="bg1">
                    <a:lumMod val="8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NAMESPACE</a:t>
            </a:r>
          </a:p>
          <a:p>
            <a:pPr>
              <a:spcAft>
                <a:spcPts val="0"/>
              </a:spcAft>
            </a:pPr>
            <a:r>
              <a:rPr lang="en-US" sz="1800" dirty="0">
                <a:solidFill>
                  <a:schemeClr val="bg1">
                    <a:lumMod val="8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sz="1800" dirty="0" err="1">
                <a:solidFill>
                  <a:schemeClr val="bg1">
                    <a:lumMod val="8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README.md</a:t>
            </a:r>
            <a:endParaRPr lang="en-US" sz="1800" dirty="0">
              <a:solidFill>
                <a:schemeClr val="bg1">
                  <a:lumMod val="85000"/>
                </a:schemeClr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Aft>
                <a:spcPts val="0"/>
              </a:spcAft>
            </a:pPr>
            <a:r>
              <a:rPr lang="en-US" sz="1800" dirty="0">
                <a:solidFill>
                  <a:schemeClr val="bg1">
                    <a:lumMod val="8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NEWS</a:t>
            </a:r>
          </a:p>
          <a:p>
            <a:pPr>
              <a:spcAft>
                <a:spcPts val="0"/>
              </a:spcAft>
            </a:pPr>
            <a:r>
              <a:rPr lang="en-US" sz="1800" b="1" dirty="0">
                <a:solidFill>
                  <a:schemeClr val="bg1">
                    <a:lumMod val="8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sz="1800" dirty="0">
                <a:solidFill>
                  <a:schemeClr val="bg1">
                    <a:lumMod val="8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LICENSE</a:t>
            </a:r>
            <a:endParaRPr lang="en-US" sz="1800" dirty="0">
              <a:solidFill>
                <a:schemeClr val="accent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Aft>
                <a:spcPts val="0"/>
              </a:spcAft>
            </a:pPr>
            <a:r>
              <a:rPr lang="en-US" sz="1800" b="1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</a:p>
          <a:p>
            <a:pPr>
              <a:spcAft>
                <a:spcPts val="0"/>
              </a:spcAft>
            </a:pPr>
            <a:r>
              <a:rPr lang="en-US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BEEBFA-5FC1-DC44-9F32-D7DCC00E7C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4056" y="1075944"/>
            <a:ext cx="6451600" cy="2895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4D15E77-1E6C-4E4D-95B2-6E863AD158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4055" y="3971544"/>
            <a:ext cx="6451397" cy="169773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CF25C5C-EEC7-0842-830C-D23617397A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3850" y="5669279"/>
            <a:ext cx="6456417" cy="92417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EE1E26D-6C74-E14F-9C74-B76A9FB5CC82}"/>
              </a:ext>
            </a:extLst>
          </p:cNvPr>
          <p:cNvSpPr txBox="1"/>
          <p:nvPr/>
        </p:nvSpPr>
        <p:spPr>
          <a:xfrm>
            <a:off x="3867912" y="746497"/>
            <a:ext cx="1368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?</a:t>
            </a:r>
            <a:r>
              <a:rPr lang="en-US" b="1" dirty="0" err="1"/>
              <a:t>getAnchors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704115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Source/Bundle/Binary/Installed/Loaded: </a:t>
            </a:r>
            <a:r>
              <a:rPr lang="en-GB" dirty="0" err="1"/>
              <a:t>késako</a:t>
            </a:r>
            <a:r>
              <a:rPr lang="en-GB" dirty="0"/>
              <a:t>?</a:t>
            </a:r>
            <a:endParaRPr lang="en-US" dirty="0"/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A88AD409-BC66-25FC-3999-E7DF0C9229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0" y="873761"/>
            <a:ext cx="11927840" cy="5517515"/>
          </a:xfrm>
        </p:spPr>
        <p:txBody>
          <a:bodyPr>
            <a:noAutofit/>
          </a:bodyPr>
          <a:lstStyle/>
          <a:p>
            <a:pPr>
              <a:spcAft>
                <a:spcPts val="0"/>
              </a:spcAft>
            </a:pPr>
            <a:r>
              <a:rPr lang="en-US" sz="1800" dirty="0" err="1">
                <a:solidFill>
                  <a:schemeClr val="accent1"/>
                </a:solidFill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myPackage</a:t>
            </a:r>
            <a:r>
              <a:rPr lang="en-US" sz="1800" dirty="0">
                <a:solidFill>
                  <a:schemeClr val="accent1"/>
                </a:solidFill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</a:p>
          <a:p>
            <a:pPr>
              <a:spcAft>
                <a:spcPts val="0"/>
              </a:spcAft>
            </a:pPr>
            <a:r>
              <a:rPr lang="en-US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sz="1800" dirty="0">
                <a:solidFill>
                  <a:schemeClr val="accent1"/>
                </a:solidFill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data/</a:t>
            </a:r>
          </a:p>
          <a:p>
            <a:pPr>
              <a:spcAft>
                <a:spcPts val="0"/>
              </a:spcAft>
            </a:pPr>
            <a:r>
              <a:rPr lang="en-US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sz="1800" dirty="0">
                <a:solidFill>
                  <a:schemeClr val="accent1"/>
                </a:solidFill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man/</a:t>
            </a:r>
          </a:p>
          <a:p>
            <a:pPr>
              <a:spcAft>
                <a:spcPts val="0"/>
              </a:spcAft>
            </a:pPr>
            <a:r>
              <a:rPr lang="en-US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sz="1800" dirty="0" err="1">
                <a:solidFill>
                  <a:schemeClr val="accent1"/>
                </a:solidFill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inst</a:t>
            </a:r>
            <a:r>
              <a:rPr lang="en-US" sz="1800" dirty="0">
                <a:solidFill>
                  <a:schemeClr val="accent1"/>
                </a:solidFill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</a:p>
          <a:p>
            <a:pPr>
              <a:spcAft>
                <a:spcPts val="0"/>
              </a:spcAft>
            </a:pPr>
            <a:r>
              <a:rPr lang="en-US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sz="1800" dirty="0">
                <a:solidFill>
                  <a:schemeClr val="accent1"/>
                </a:solidFill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tests/</a:t>
            </a:r>
          </a:p>
          <a:p>
            <a:pPr>
              <a:spcAft>
                <a:spcPts val="0"/>
              </a:spcAft>
            </a:pPr>
            <a:r>
              <a:rPr lang="en-US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sz="1800" dirty="0">
                <a:solidFill>
                  <a:schemeClr val="accent1"/>
                </a:solidFill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vignettes/</a:t>
            </a:r>
          </a:p>
          <a:p>
            <a:pPr>
              <a:spcAft>
                <a:spcPts val="0"/>
              </a:spcAft>
            </a:pPr>
            <a:r>
              <a:rPr lang="en-US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sz="1800" dirty="0">
                <a:solidFill>
                  <a:schemeClr val="accent1"/>
                </a:solidFill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R/</a:t>
            </a:r>
          </a:p>
          <a:p>
            <a:pPr marL="177800" indent="17463">
              <a:spcAft>
                <a:spcPts val="0"/>
              </a:spcAft>
              <a:tabLst>
                <a:tab pos="487363" algn="l"/>
              </a:tabLst>
            </a:pPr>
            <a:r>
              <a:rPr lang="en-US" sz="18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sz="1800" dirty="0" err="1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functions.R</a:t>
            </a:r>
            <a:endParaRPr lang="en-US" sz="1800" dirty="0">
              <a:solidFill>
                <a:schemeClr val="accent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177800" indent="17463">
              <a:spcAft>
                <a:spcPts val="0"/>
              </a:spcAft>
              <a:tabLst>
                <a:tab pos="487363" algn="l"/>
              </a:tabLst>
            </a:pPr>
            <a:r>
              <a:rPr lang="en-US" sz="18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sz="1800" dirty="0" err="1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utils.R</a:t>
            </a:r>
            <a:endParaRPr lang="en-US" sz="1800" dirty="0">
              <a:solidFill>
                <a:schemeClr val="accent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Aft>
                <a:spcPts val="0"/>
              </a:spcAft>
            </a:pPr>
            <a:r>
              <a:rPr lang="en-US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sz="18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DESCRIPTION</a:t>
            </a:r>
          </a:p>
          <a:p>
            <a:pPr>
              <a:spcAft>
                <a:spcPts val="0"/>
              </a:spcAft>
            </a:pPr>
            <a:r>
              <a:rPr lang="en-US" sz="18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NAMESPACE</a:t>
            </a:r>
          </a:p>
          <a:p>
            <a:pPr>
              <a:spcAft>
                <a:spcPts val="0"/>
              </a:spcAft>
            </a:pPr>
            <a:r>
              <a:rPr lang="en-US" sz="18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sz="1800" dirty="0" err="1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README.md</a:t>
            </a:r>
            <a:endParaRPr lang="en-US" sz="1800" dirty="0">
              <a:solidFill>
                <a:schemeClr val="accent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Aft>
                <a:spcPts val="0"/>
              </a:spcAft>
            </a:pPr>
            <a:r>
              <a:rPr lang="en-US" sz="18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NEWS</a:t>
            </a:r>
          </a:p>
          <a:p>
            <a:pPr>
              <a:spcAft>
                <a:spcPts val="0"/>
              </a:spcAft>
            </a:pPr>
            <a:r>
              <a:rPr lang="en-US" sz="18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LICENSE</a:t>
            </a:r>
          </a:p>
          <a:p>
            <a:pPr>
              <a:spcAft>
                <a:spcPts val="0"/>
              </a:spcAft>
            </a:pPr>
            <a:r>
              <a:rPr lang="en-US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3683142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Source/</a:t>
            </a:r>
            <a:r>
              <a:rPr lang="en-GB"/>
              <a:t>Bundle/ Binary /</a:t>
            </a:r>
            <a:r>
              <a:rPr lang="en-GB" dirty="0"/>
              <a:t>Installed/Loaded: </a:t>
            </a:r>
            <a:r>
              <a:rPr lang="en-GB" dirty="0" err="1"/>
              <a:t>késako</a:t>
            </a:r>
            <a:r>
              <a:rPr lang="en-GB" dirty="0"/>
              <a:t>?</a:t>
            </a:r>
            <a:endParaRPr lang="en-US" dirty="0"/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A88AD409-BC66-25FC-3999-E7DF0C9229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0" y="873761"/>
            <a:ext cx="11927840" cy="5517515"/>
          </a:xfrm>
        </p:spPr>
        <p:txBody>
          <a:bodyPr>
            <a:noAutofit/>
          </a:bodyPr>
          <a:lstStyle/>
          <a:p>
            <a:pPr>
              <a:spcAft>
                <a:spcPts val="0"/>
              </a:spcAft>
            </a:pPr>
            <a:r>
              <a:rPr lang="en-US" sz="1800" dirty="0" err="1">
                <a:solidFill>
                  <a:schemeClr val="accent1"/>
                </a:solidFill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myPackage</a:t>
            </a:r>
            <a:r>
              <a:rPr lang="en-US" sz="1800" dirty="0">
                <a:solidFill>
                  <a:schemeClr val="accent1"/>
                </a:solidFill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</a:p>
          <a:p>
            <a:pPr>
              <a:spcAft>
                <a:spcPts val="0"/>
              </a:spcAft>
            </a:pPr>
            <a:r>
              <a:rPr lang="en-US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sz="1800" dirty="0">
                <a:solidFill>
                  <a:schemeClr val="accent1"/>
                </a:solidFill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data/</a:t>
            </a:r>
          </a:p>
          <a:p>
            <a:pPr>
              <a:spcAft>
                <a:spcPts val="0"/>
              </a:spcAft>
            </a:pPr>
            <a:r>
              <a:rPr lang="en-US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sz="1800" dirty="0">
                <a:solidFill>
                  <a:schemeClr val="accent1"/>
                </a:solidFill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man/</a:t>
            </a:r>
          </a:p>
          <a:p>
            <a:pPr>
              <a:spcAft>
                <a:spcPts val="0"/>
              </a:spcAft>
            </a:pPr>
            <a:r>
              <a:rPr lang="en-US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sz="1800" dirty="0" err="1">
                <a:solidFill>
                  <a:schemeClr val="accent1"/>
                </a:solidFill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inst</a:t>
            </a:r>
            <a:r>
              <a:rPr lang="en-US" sz="1800" dirty="0">
                <a:solidFill>
                  <a:schemeClr val="accent1"/>
                </a:solidFill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</a:p>
          <a:p>
            <a:pPr>
              <a:spcAft>
                <a:spcPts val="0"/>
              </a:spcAft>
            </a:pPr>
            <a:r>
              <a:rPr lang="en-US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sz="1800" dirty="0">
                <a:solidFill>
                  <a:schemeClr val="accent1"/>
                </a:solidFill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tests/</a:t>
            </a:r>
          </a:p>
          <a:p>
            <a:pPr>
              <a:spcAft>
                <a:spcPts val="0"/>
              </a:spcAft>
            </a:pPr>
            <a:r>
              <a:rPr lang="en-US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sz="1800" dirty="0">
                <a:solidFill>
                  <a:schemeClr val="accent1"/>
                </a:solidFill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vignettes/</a:t>
            </a:r>
          </a:p>
          <a:p>
            <a:pPr>
              <a:spcAft>
                <a:spcPts val="0"/>
              </a:spcAft>
            </a:pPr>
            <a:r>
              <a:rPr lang="en-US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sz="1800" dirty="0">
                <a:solidFill>
                  <a:schemeClr val="accent1"/>
                </a:solidFill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R/</a:t>
            </a:r>
          </a:p>
          <a:p>
            <a:pPr marL="177800" indent="17463">
              <a:spcAft>
                <a:spcPts val="0"/>
              </a:spcAft>
              <a:tabLst>
                <a:tab pos="487363" algn="l"/>
              </a:tabLst>
            </a:pPr>
            <a:r>
              <a:rPr lang="en-US" sz="18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sz="1800" dirty="0" err="1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functions.R</a:t>
            </a:r>
            <a:endParaRPr lang="en-US" sz="1800" dirty="0">
              <a:solidFill>
                <a:schemeClr val="accent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177800" indent="17463">
              <a:spcAft>
                <a:spcPts val="0"/>
              </a:spcAft>
              <a:tabLst>
                <a:tab pos="487363" algn="l"/>
              </a:tabLst>
            </a:pPr>
            <a:r>
              <a:rPr lang="en-US" sz="18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sz="1800" dirty="0" err="1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utils.R</a:t>
            </a:r>
            <a:endParaRPr lang="en-US" sz="1800" dirty="0">
              <a:solidFill>
                <a:schemeClr val="accent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Aft>
                <a:spcPts val="0"/>
              </a:spcAft>
            </a:pPr>
            <a:r>
              <a:rPr lang="en-US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sz="18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DESCRIPTION</a:t>
            </a:r>
          </a:p>
          <a:p>
            <a:pPr>
              <a:spcAft>
                <a:spcPts val="0"/>
              </a:spcAft>
            </a:pPr>
            <a:r>
              <a:rPr lang="en-US" sz="18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NAMESPACE</a:t>
            </a:r>
          </a:p>
          <a:p>
            <a:pPr>
              <a:spcAft>
                <a:spcPts val="0"/>
              </a:spcAft>
            </a:pPr>
            <a:r>
              <a:rPr lang="en-US" sz="18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sz="1800" dirty="0" err="1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README.md</a:t>
            </a:r>
            <a:endParaRPr lang="en-US" sz="1800" dirty="0">
              <a:solidFill>
                <a:schemeClr val="accent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Aft>
                <a:spcPts val="0"/>
              </a:spcAft>
            </a:pPr>
            <a:r>
              <a:rPr lang="en-US" sz="18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NEWS</a:t>
            </a:r>
          </a:p>
          <a:p>
            <a:pPr>
              <a:spcAft>
                <a:spcPts val="0"/>
              </a:spcAft>
            </a:pPr>
            <a:r>
              <a:rPr lang="en-US" sz="18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LICENSE</a:t>
            </a:r>
          </a:p>
          <a:p>
            <a:pPr>
              <a:spcAft>
                <a:spcPts val="0"/>
              </a:spcAft>
            </a:pPr>
            <a:r>
              <a:rPr lang="en-US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B69429-65E9-C198-31A6-519EEB36FA4C}"/>
              </a:ext>
            </a:extLst>
          </p:cNvPr>
          <p:cNvSpPr txBox="1"/>
          <p:nvPr/>
        </p:nvSpPr>
        <p:spPr>
          <a:xfrm rot="20487376">
            <a:off x="7000005" y="2569392"/>
            <a:ext cx="3956789" cy="15696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latin typeface="Avenir Book" panose="02000503020000020003" pitchFamily="2" charset="0"/>
              </a:rPr>
              <a:t>Source</a:t>
            </a:r>
          </a:p>
        </p:txBody>
      </p:sp>
    </p:spTree>
    <p:extLst>
      <p:ext uri="{BB962C8B-B14F-4D97-AF65-F5344CB8AC3E}">
        <p14:creationId xmlns:p14="http://schemas.microsoft.com/office/powerpoint/2010/main" val="25514892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A4D96A9-F023-07A2-369A-7F634B994C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0964" y="873761"/>
            <a:ext cx="6761035" cy="59842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Source/</a:t>
            </a:r>
            <a:r>
              <a:rPr lang="en-GB"/>
              <a:t>Bundle/ Binary /</a:t>
            </a:r>
            <a:r>
              <a:rPr lang="en-GB" dirty="0"/>
              <a:t>Installed/Loaded: </a:t>
            </a:r>
            <a:r>
              <a:rPr lang="en-GB" dirty="0" err="1"/>
              <a:t>késako</a:t>
            </a:r>
            <a:r>
              <a:rPr lang="en-GB" dirty="0"/>
              <a:t>?</a:t>
            </a:r>
            <a:endParaRPr lang="en-US" dirty="0"/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A88AD409-BC66-25FC-3999-E7DF0C9229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0" y="873761"/>
            <a:ext cx="11927840" cy="5517515"/>
          </a:xfrm>
        </p:spPr>
        <p:txBody>
          <a:bodyPr>
            <a:noAutofit/>
          </a:bodyPr>
          <a:lstStyle/>
          <a:p>
            <a:pPr>
              <a:spcAft>
                <a:spcPts val="0"/>
              </a:spcAft>
            </a:pPr>
            <a:r>
              <a:rPr lang="en-US" sz="1800" dirty="0" err="1">
                <a:solidFill>
                  <a:schemeClr val="accent1"/>
                </a:solidFill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myPackage</a:t>
            </a:r>
            <a:r>
              <a:rPr lang="en-US" sz="1800" dirty="0">
                <a:solidFill>
                  <a:schemeClr val="accent1"/>
                </a:solidFill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</a:p>
          <a:p>
            <a:pPr>
              <a:spcAft>
                <a:spcPts val="0"/>
              </a:spcAft>
            </a:pPr>
            <a:r>
              <a:rPr lang="en-US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sz="1800" dirty="0">
                <a:solidFill>
                  <a:schemeClr val="accent1"/>
                </a:solidFill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data/</a:t>
            </a:r>
          </a:p>
          <a:p>
            <a:pPr>
              <a:spcAft>
                <a:spcPts val="0"/>
              </a:spcAft>
            </a:pPr>
            <a:r>
              <a:rPr lang="en-US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sz="1800" dirty="0">
                <a:solidFill>
                  <a:schemeClr val="accent1"/>
                </a:solidFill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man/</a:t>
            </a:r>
          </a:p>
          <a:p>
            <a:pPr>
              <a:spcAft>
                <a:spcPts val="0"/>
              </a:spcAft>
            </a:pPr>
            <a:r>
              <a:rPr lang="en-US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sz="1800" dirty="0" err="1">
                <a:solidFill>
                  <a:schemeClr val="accent1"/>
                </a:solidFill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inst</a:t>
            </a:r>
            <a:r>
              <a:rPr lang="en-US" sz="1800" dirty="0">
                <a:solidFill>
                  <a:schemeClr val="accent1"/>
                </a:solidFill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</a:p>
          <a:p>
            <a:pPr>
              <a:spcAft>
                <a:spcPts val="0"/>
              </a:spcAft>
            </a:pPr>
            <a:r>
              <a:rPr lang="en-US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sz="1800" dirty="0">
                <a:solidFill>
                  <a:schemeClr val="accent1"/>
                </a:solidFill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tests/</a:t>
            </a:r>
          </a:p>
          <a:p>
            <a:pPr>
              <a:spcAft>
                <a:spcPts val="0"/>
              </a:spcAft>
            </a:pPr>
            <a:r>
              <a:rPr lang="en-US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sz="1800" dirty="0">
                <a:solidFill>
                  <a:schemeClr val="accent1"/>
                </a:solidFill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vignettes/</a:t>
            </a:r>
          </a:p>
          <a:p>
            <a:pPr>
              <a:spcAft>
                <a:spcPts val="0"/>
              </a:spcAft>
            </a:pPr>
            <a:r>
              <a:rPr lang="en-US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sz="1800" dirty="0">
                <a:solidFill>
                  <a:schemeClr val="accent1"/>
                </a:solidFill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R/</a:t>
            </a:r>
          </a:p>
          <a:p>
            <a:pPr marL="177800" indent="17463">
              <a:spcAft>
                <a:spcPts val="0"/>
              </a:spcAft>
              <a:tabLst>
                <a:tab pos="487363" algn="l"/>
              </a:tabLst>
            </a:pPr>
            <a:r>
              <a:rPr lang="en-US" sz="18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sz="1800" dirty="0" err="1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functions.R</a:t>
            </a:r>
            <a:endParaRPr lang="en-US" sz="1800" dirty="0">
              <a:solidFill>
                <a:schemeClr val="accent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177800" indent="17463">
              <a:spcAft>
                <a:spcPts val="0"/>
              </a:spcAft>
              <a:tabLst>
                <a:tab pos="487363" algn="l"/>
              </a:tabLst>
            </a:pPr>
            <a:r>
              <a:rPr lang="en-US" sz="18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sz="1800" dirty="0" err="1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utils.R</a:t>
            </a:r>
            <a:endParaRPr lang="en-US" sz="1800" dirty="0">
              <a:solidFill>
                <a:schemeClr val="accent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Aft>
                <a:spcPts val="0"/>
              </a:spcAft>
            </a:pPr>
            <a:r>
              <a:rPr lang="en-US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sz="18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DESCRIPTION</a:t>
            </a:r>
          </a:p>
          <a:p>
            <a:pPr>
              <a:spcAft>
                <a:spcPts val="0"/>
              </a:spcAft>
            </a:pPr>
            <a:r>
              <a:rPr lang="en-US" sz="18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NAMESPACE</a:t>
            </a:r>
          </a:p>
          <a:p>
            <a:pPr>
              <a:spcAft>
                <a:spcPts val="0"/>
              </a:spcAft>
            </a:pPr>
            <a:r>
              <a:rPr lang="en-US" sz="18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sz="1800" dirty="0" err="1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README.md</a:t>
            </a:r>
            <a:endParaRPr lang="en-US" sz="1800" dirty="0">
              <a:solidFill>
                <a:schemeClr val="accent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Aft>
                <a:spcPts val="0"/>
              </a:spcAft>
            </a:pPr>
            <a:r>
              <a:rPr lang="en-US" sz="18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NEWS</a:t>
            </a:r>
          </a:p>
          <a:p>
            <a:pPr>
              <a:spcAft>
                <a:spcPts val="0"/>
              </a:spcAft>
            </a:pPr>
            <a:r>
              <a:rPr lang="en-US" sz="18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LICENSE</a:t>
            </a:r>
          </a:p>
          <a:p>
            <a:pPr>
              <a:spcAft>
                <a:spcPts val="0"/>
              </a:spcAft>
            </a:pPr>
            <a:r>
              <a:rPr lang="en-US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37601168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are packages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6479E0C-444B-B94E-B7C8-D01D76B008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dirty="0"/>
              <a:t>R “core” is already a mix of several packages !</a:t>
            </a:r>
          </a:p>
          <a:p>
            <a:pPr lvl="1" fontAlgn="base">
              <a:lnSpc>
                <a:spcPct val="120000"/>
              </a:lnSpc>
              <a:spcAft>
                <a:spcPts val="0"/>
              </a:spcAft>
            </a:pPr>
            <a:r>
              <a:rPr lang="en-GB" sz="1200" b="0" i="0" dirty="0">
                <a:solidFill>
                  <a:srgbClr val="232629"/>
                </a:solidFill>
                <a:effectLst/>
              </a:rPr>
              <a:t>base</a:t>
            </a:r>
          </a:p>
          <a:p>
            <a:pPr lvl="1" fontAlgn="base">
              <a:lnSpc>
                <a:spcPct val="120000"/>
              </a:lnSpc>
              <a:spcAft>
                <a:spcPts val="0"/>
              </a:spcAft>
            </a:pPr>
            <a:r>
              <a:rPr lang="en-GB" sz="1200" b="0" i="0" dirty="0">
                <a:solidFill>
                  <a:srgbClr val="232629"/>
                </a:solidFill>
                <a:effectLst/>
              </a:rPr>
              <a:t>compiler</a:t>
            </a:r>
          </a:p>
          <a:p>
            <a:pPr lvl="1" fontAlgn="base">
              <a:lnSpc>
                <a:spcPct val="120000"/>
              </a:lnSpc>
              <a:spcAft>
                <a:spcPts val="0"/>
              </a:spcAft>
            </a:pPr>
            <a:r>
              <a:rPr lang="en-GB" sz="1200" b="0" i="0" dirty="0">
                <a:solidFill>
                  <a:srgbClr val="232629"/>
                </a:solidFill>
                <a:effectLst/>
              </a:rPr>
              <a:t>datasets</a:t>
            </a:r>
          </a:p>
          <a:p>
            <a:pPr lvl="1" fontAlgn="base">
              <a:lnSpc>
                <a:spcPct val="120000"/>
              </a:lnSpc>
              <a:spcAft>
                <a:spcPts val="0"/>
              </a:spcAft>
            </a:pPr>
            <a:r>
              <a:rPr lang="en-GB" sz="1200" b="0" i="0" dirty="0">
                <a:solidFill>
                  <a:srgbClr val="232629"/>
                </a:solidFill>
                <a:effectLst/>
              </a:rPr>
              <a:t>graphics</a:t>
            </a:r>
          </a:p>
          <a:p>
            <a:pPr lvl="1" fontAlgn="base">
              <a:lnSpc>
                <a:spcPct val="120000"/>
              </a:lnSpc>
              <a:spcAft>
                <a:spcPts val="0"/>
              </a:spcAft>
            </a:pPr>
            <a:r>
              <a:rPr lang="en-GB" sz="1200" b="0" i="0" dirty="0" err="1">
                <a:solidFill>
                  <a:srgbClr val="232629"/>
                </a:solidFill>
                <a:effectLst/>
              </a:rPr>
              <a:t>grDevices</a:t>
            </a:r>
            <a:endParaRPr lang="en-GB" sz="1200" b="0" i="0" dirty="0">
              <a:solidFill>
                <a:srgbClr val="232629"/>
              </a:solidFill>
              <a:effectLst/>
            </a:endParaRPr>
          </a:p>
          <a:p>
            <a:pPr lvl="1" fontAlgn="base">
              <a:lnSpc>
                <a:spcPct val="120000"/>
              </a:lnSpc>
              <a:spcAft>
                <a:spcPts val="0"/>
              </a:spcAft>
            </a:pPr>
            <a:r>
              <a:rPr lang="en-GB" sz="1200" b="0" i="0" dirty="0">
                <a:solidFill>
                  <a:srgbClr val="232629"/>
                </a:solidFill>
                <a:effectLst/>
              </a:rPr>
              <a:t>grid</a:t>
            </a:r>
          </a:p>
          <a:p>
            <a:pPr lvl="1" fontAlgn="base">
              <a:lnSpc>
                <a:spcPct val="120000"/>
              </a:lnSpc>
              <a:spcAft>
                <a:spcPts val="0"/>
              </a:spcAft>
            </a:pPr>
            <a:r>
              <a:rPr lang="en-GB" sz="1200" b="0" i="0" dirty="0">
                <a:solidFill>
                  <a:srgbClr val="232629"/>
                </a:solidFill>
                <a:effectLst/>
              </a:rPr>
              <a:t>methods</a:t>
            </a:r>
          </a:p>
          <a:p>
            <a:pPr lvl="1" fontAlgn="base">
              <a:lnSpc>
                <a:spcPct val="120000"/>
              </a:lnSpc>
              <a:spcAft>
                <a:spcPts val="0"/>
              </a:spcAft>
            </a:pPr>
            <a:r>
              <a:rPr lang="en-GB" sz="1200" b="0" i="0" dirty="0">
                <a:solidFill>
                  <a:srgbClr val="232629"/>
                </a:solidFill>
                <a:effectLst/>
              </a:rPr>
              <a:t>parallel</a:t>
            </a:r>
          </a:p>
          <a:p>
            <a:pPr lvl="1" fontAlgn="base">
              <a:lnSpc>
                <a:spcPct val="120000"/>
              </a:lnSpc>
              <a:spcAft>
                <a:spcPts val="0"/>
              </a:spcAft>
            </a:pPr>
            <a:r>
              <a:rPr lang="en-GB" sz="1200" b="0" i="0" dirty="0">
                <a:solidFill>
                  <a:srgbClr val="232629"/>
                </a:solidFill>
                <a:effectLst/>
              </a:rPr>
              <a:t>splines</a:t>
            </a:r>
          </a:p>
          <a:p>
            <a:pPr lvl="1" fontAlgn="base">
              <a:lnSpc>
                <a:spcPct val="120000"/>
              </a:lnSpc>
              <a:spcAft>
                <a:spcPts val="0"/>
              </a:spcAft>
            </a:pPr>
            <a:r>
              <a:rPr lang="en-GB" sz="1200" b="0" i="0" dirty="0">
                <a:solidFill>
                  <a:srgbClr val="232629"/>
                </a:solidFill>
                <a:effectLst/>
              </a:rPr>
              <a:t>stats</a:t>
            </a:r>
          </a:p>
          <a:p>
            <a:pPr lvl="1" fontAlgn="base">
              <a:lnSpc>
                <a:spcPct val="120000"/>
              </a:lnSpc>
              <a:spcAft>
                <a:spcPts val="0"/>
              </a:spcAft>
            </a:pPr>
            <a:r>
              <a:rPr lang="en-GB" sz="1200" b="0" i="0" dirty="0">
                <a:solidFill>
                  <a:srgbClr val="232629"/>
                </a:solidFill>
                <a:effectLst/>
              </a:rPr>
              <a:t>stats4</a:t>
            </a:r>
          </a:p>
          <a:p>
            <a:pPr lvl="1" fontAlgn="base">
              <a:lnSpc>
                <a:spcPct val="120000"/>
              </a:lnSpc>
              <a:spcAft>
                <a:spcPts val="0"/>
              </a:spcAft>
            </a:pPr>
            <a:r>
              <a:rPr lang="en-GB" sz="1200" b="0" i="0" dirty="0" err="1">
                <a:solidFill>
                  <a:srgbClr val="232629"/>
                </a:solidFill>
                <a:effectLst/>
              </a:rPr>
              <a:t>tcltk</a:t>
            </a:r>
            <a:endParaRPr lang="en-GB" sz="1200" b="0" i="0" dirty="0">
              <a:solidFill>
                <a:srgbClr val="232629"/>
              </a:solidFill>
              <a:effectLst/>
            </a:endParaRPr>
          </a:p>
          <a:p>
            <a:pPr lvl="1" fontAlgn="base">
              <a:lnSpc>
                <a:spcPct val="120000"/>
              </a:lnSpc>
              <a:spcAft>
                <a:spcPts val="0"/>
              </a:spcAft>
            </a:pPr>
            <a:r>
              <a:rPr lang="en-GB" sz="1200" b="0" i="0" dirty="0">
                <a:solidFill>
                  <a:srgbClr val="232629"/>
                </a:solidFill>
                <a:effectLst/>
              </a:rPr>
              <a:t>tools</a:t>
            </a:r>
          </a:p>
          <a:p>
            <a:pPr lvl="1" fontAlgn="base">
              <a:lnSpc>
                <a:spcPct val="120000"/>
              </a:lnSpc>
              <a:spcAft>
                <a:spcPts val="0"/>
              </a:spcAft>
            </a:pPr>
            <a:r>
              <a:rPr lang="en-GB" sz="1200" b="0" i="0" dirty="0">
                <a:solidFill>
                  <a:srgbClr val="232629"/>
                </a:solidFill>
                <a:effectLst/>
              </a:rPr>
              <a:t>translations</a:t>
            </a:r>
          </a:p>
          <a:p>
            <a:pPr lvl="1" fontAlgn="base">
              <a:lnSpc>
                <a:spcPct val="120000"/>
              </a:lnSpc>
              <a:spcAft>
                <a:spcPts val="0"/>
              </a:spcAft>
            </a:pPr>
            <a:r>
              <a:rPr lang="en-GB" sz="1200" b="0" i="0" dirty="0">
                <a:solidFill>
                  <a:srgbClr val="232629"/>
                </a:solidFill>
                <a:effectLst/>
              </a:rPr>
              <a:t>utils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400" u="sng" dirty="0"/>
          </a:p>
        </p:txBody>
      </p:sp>
    </p:spTree>
    <p:extLst>
      <p:ext uri="{BB962C8B-B14F-4D97-AF65-F5344CB8AC3E}">
        <p14:creationId xmlns:p14="http://schemas.microsoft.com/office/powerpoint/2010/main" val="39070948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235874B-AF10-525E-AB28-2A8CA3CC10F0}"/>
              </a:ext>
            </a:extLst>
          </p:cNvPr>
          <p:cNvSpPr/>
          <p:nvPr/>
        </p:nvSpPr>
        <p:spPr>
          <a:xfrm>
            <a:off x="111760" y="873761"/>
            <a:ext cx="2333266" cy="5835152"/>
          </a:xfrm>
          <a:prstGeom prst="roundRect">
            <a:avLst>
              <a:gd name="adj" fmla="val 5957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02640"/>
          </a:xfrm>
        </p:spPr>
        <p:txBody>
          <a:bodyPr/>
          <a:lstStyle/>
          <a:p>
            <a:r>
              <a:rPr lang="en-GB" dirty="0"/>
              <a:t>Source/</a:t>
            </a:r>
            <a:r>
              <a:rPr lang="en-GB"/>
              <a:t>Bundle/ Binary /</a:t>
            </a:r>
            <a:r>
              <a:rPr lang="en-GB" dirty="0"/>
              <a:t>Installed/Loaded: </a:t>
            </a:r>
            <a:r>
              <a:rPr lang="en-GB" dirty="0" err="1"/>
              <a:t>késako</a:t>
            </a:r>
            <a:r>
              <a:rPr lang="en-GB" dirty="0"/>
              <a:t>?</a:t>
            </a:r>
            <a:endParaRPr lang="en-US" dirty="0"/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A88AD409-BC66-25FC-3999-E7DF0C9229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0" y="873761"/>
            <a:ext cx="11927840" cy="5517515"/>
          </a:xfrm>
        </p:spPr>
        <p:txBody>
          <a:bodyPr>
            <a:noAutofit/>
          </a:bodyPr>
          <a:lstStyle/>
          <a:p>
            <a:pPr>
              <a:spcAft>
                <a:spcPts val="0"/>
              </a:spcAft>
            </a:pPr>
            <a:r>
              <a:rPr lang="en-US" sz="1800" dirty="0" err="1">
                <a:solidFill>
                  <a:schemeClr val="accent1"/>
                </a:solidFill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myPackage</a:t>
            </a:r>
            <a:r>
              <a:rPr lang="en-US" sz="1800" dirty="0">
                <a:solidFill>
                  <a:schemeClr val="accent1"/>
                </a:solidFill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</a:p>
          <a:p>
            <a:pPr>
              <a:spcAft>
                <a:spcPts val="0"/>
              </a:spcAft>
            </a:pPr>
            <a:r>
              <a:rPr lang="en-US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sz="1800" dirty="0">
                <a:solidFill>
                  <a:schemeClr val="accent1"/>
                </a:solidFill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data/</a:t>
            </a:r>
          </a:p>
          <a:p>
            <a:pPr>
              <a:spcAft>
                <a:spcPts val="0"/>
              </a:spcAft>
            </a:pPr>
            <a:r>
              <a:rPr lang="en-US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sz="1800" dirty="0">
                <a:solidFill>
                  <a:schemeClr val="accent1"/>
                </a:solidFill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man/</a:t>
            </a:r>
          </a:p>
          <a:p>
            <a:pPr>
              <a:spcAft>
                <a:spcPts val="0"/>
              </a:spcAft>
            </a:pPr>
            <a:r>
              <a:rPr lang="en-US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sz="1800" dirty="0" err="1">
                <a:solidFill>
                  <a:schemeClr val="accent1"/>
                </a:solidFill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inst</a:t>
            </a:r>
            <a:r>
              <a:rPr lang="en-US" sz="1800" dirty="0">
                <a:solidFill>
                  <a:schemeClr val="accent1"/>
                </a:solidFill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</a:p>
          <a:p>
            <a:pPr>
              <a:spcAft>
                <a:spcPts val="0"/>
              </a:spcAft>
            </a:pPr>
            <a:r>
              <a:rPr lang="en-US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sz="1800" dirty="0">
                <a:solidFill>
                  <a:schemeClr val="accent1"/>
                </a:solidFill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tests/</a:t>
            </a:r>
          </a:p>
          <a:p>
            <a:pPr>
              <a:spcAft>
                <a:spcPts val="0"/>
              </a:spcAft>
            </a:pPr>
            <a:r>
              <a:rPr lang="en-US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sz="1800" dirty="0">
                <a:solidFill>
                  <a:schemeClr val="accent1"/>
                </a:solidFill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vignettes/</a:t>
            </a:r>
          </a:p>
          <a:p>
            <a:pPr>
              <a:spcAft>
                <a:spcPts val="0"/>
              </a:spcAft>
            </a:pPr>
            <a:r>
              <a:rPr lang="en-US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sz="1800" dirty="0">
                <a:solidFill>
                  <a:schemeClr val="accent1"/>
                </a:solidFill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R/</a:t>
            </a:r>
          </a:p>
          <a:p>
            <a:pPr marL="177800" indent="17463">
              <a:spcAft>
                <a:spcPts val="0"/>
              </a:spcAft>
              <a:tabLst>
                <a:tab pos="487363" algn="l"/>
              </a:tabLst>
            </a:pPr>
            <a:r>
              <a:rPr lang="en-US" sz="18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sz="1800" dirty="0" err="1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functions.R</a:t>
            </a:r>
            <a:endParaRPr lang="en-US" sz="1800" dirty="0">
              <a:solidFill>
                <a:schemeClr val="accent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177800" indent="17463">
              <a:spcAft>
                <a:spcPts val="0"/>
              </a:spcAft>
              <a:tabLst>
                <a:tab pos="487363" algn="l"/>
              </a:tabLst>
            </a:pPr>
            <a:r>
              <a:rPr lang="en-US" sz="18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sz="1800" dirty="0" err="1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utils.R</a:t>
            </a:r>
            <a:endParaRPr lang="en-US" sz="1800" dirty="0">
              <a:solidFill>
                <a:schemeClr val="accent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Aft>
                <a:spcPts val="0"/>
              </a:spcAft>
            </a:pPr>
            <a:r>
              <a:rPr lang="en-US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sz="18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DESCRIPTION</a:t>
            </a:r>
          </a:p>
          <a:p>
            <a:pPr>
              <a:spcAft>
                <a:spcPts val="0"/>
              </a:spcAft>
            </a:pPr>
            <a:r>
              <a:rPr lang="en-US" sz="18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NAMESPACE</a:t>
            </a:r>
          </a:p>
          <a:p>
            <a:pPr>
              <a:spcAft>
                <a:spcPts val="0"/>
              </a:spcAft>
            </a:pPr>
            <a:r>
              <a:rPr lang="en-US" sz="18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sz="1800" dirty="0" err="1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README.md</a:t>
            </a:r>
            <a:endParaRPr lang="en-US" sz="1800" dirty="0">
              <a:solidFill>
                <a:schemeClr val="accent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Aft>
                <a:spcPts val="0"/>
              </a:spcAft>
            </a:pPr>
            <a:r>
              <a:rPr lang="en-US" sz="18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NEWS</a:t>
            </a:r>
          </a:p>
          <a:p>
            <a:pPr>
              <a:spcAft>
                <a:spcPts val="0"/>
              </a:spcAft>
            </a:pPr>
            <a:r>
              <a:rPr lang="en-US" sz="18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LICENSE</a:t>
            </a:r>
          </a:p>
          <a:p>
            <a:pPr>
              <a:spcAft>
                <a:spcPts val="0"/>
              </a:spcAft>
            </a:pPr>
            <a:r>
              <a:rPr lang="en-US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5699F83B-8A5E-98D8-AA89-7403E5AD5C31}"/>
              </a:ext>
            </a:extLst>
          </p:cNvPr>
          <p:cNvSpPr/>
          <p:nvPr/>
        </p:nvSpPr>
        <p:spPr>
          <a:xfrm>
            <a:off x="2788424" y="3805601"/>
            <a:ext cx="495945" cy="457200"/>
          </a:xfrm>
          <a:prstGeom prst="rightArrow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07C4F1-1058-14AF-A926-5D8AC7471410}"/>
              </a:ext>
            </a:extLst>
          </p:cNvPr>
          <p:cNvSpPr txBox="1"/>
          <p:nvPr/>
        </p:nvSpPr>
        <p:spPr>
          <a:xfrm rot="20487376">
            <a:off x="6943225" y="2569392"/>
            <a:ext cx="4070345" cy="15696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latin typeface="Avenir Book" panose="02000503020000020003" pitchFamily="2" charset="0"/>
              </a:rPr>
              <a:t>Bundle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06A86C-D812-E997-B9FC-85EC9C08C373}"/>
              </a:ext>
            </a:extLst>
          </p:cNvPr>
          <p:cNvSpPr txBox="1"/>
          <p:nvPr/>
        </p:nvSpPr>
        <p:spPr>
          <a:xfrm>
            <a:off x="3405713" y="3791337"/>
            <a:ext cx="26860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myPackage.tar.gz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43704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235874B-AF10-525E-AB28-2A8CA3CC10F0}"/>
              </a:ext>
            </a:extLst>
          </p:cNvPr>
          <p:cNvSpPr/>
          <p:nvPr/>
        </p:nvSpPr>
        <p:spPr>
          <a:xfrm>
            <a:off x="111760" y="873761"/>
            <a:ext cx="2333266" cy="5835152"/>
          </a:xfrm>
          <a:prstGeom prst="roundRect">
            <a:avLst>
              <a:gd name="adj" fmla="val 5957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Source/Bundle/ Binary /Installed/Loaded: </a:t>
            </a:r>
            <a:r>
              <a:rPr lang="en-GB" dirty="0" err="1"/>
              <a:t>késako</a:t>
            </a:r>
            <a:r>
              <a:rPr lang="en-GB" dirty="0"/>
              <a:t>?</a:t>
            </a:r>
            <a:endParaRPr lang="en-US" dirty="0"/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A88AD409-BC66-25FC-3999-E7DF0C9229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0" y="873761"/>
            <a:ext cx="11927840" cy="5517515"/>
          </a:xfrm>
        </p:spPr>
        <p:txBody>
          <a:bodyPr>
            <a:noAutofit/>
          </a:bodyPr>
          <a:lstStyle/>
          <a:p>
            <a:pPr>
              <a:spcAft>
                <a:spcPts val="0"/>
              </a:spcAft>
            </a:pPr>
            <a:r>
              <a:rPr lang="en-US" sz="1800" dirty="0" err="1">
                <a:solidFill>
                  <a:schemeClr val="accent1"/>
                </a:solidFill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myPackage</a:t>
            </a:r>
            <a:r>
              <a:rPr lang="en-US" sz="1800" dirty="0">
                <a:solidFill>
                  <a:schemeClr val="accent1"/>
                </a:solidFill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</a:p>
          <a:p>
            <a:pPr>
              <a:spcAft>
                <a:spcPts val="0"/>
              </a:spcAft>
            </a:pPr>
            <a:r>
              <a:rPr lang="en-US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sz="1800" dirty="0">
                <a:solidFill>
                  <a:schemeClr val="accent1"/>
                </a:solidFill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data/</a:t>
            </a:r>
          </a:p>
          <a:p>
            <a:pPr>
              <a:spcAft>
                <a:spcPts val="0"/>
              </a:spcAft>
            </a:pPr>
            <a:r>
              <a:rPr lang="en-US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sz="1800" dirty="0">
                <a:solidFill>
                  <a:schemeClr val="accent1"/>
                </a:solidFill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man/</a:t>
            </a:r>
          </a:p>
          <a:p>
            <a:pPr>
              <a:spcAft>
                <a:spcPts val="0"/>
              </a:spcAft>
            </a:pPr>
            <a:r>
              <a:rPr lang="en-US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sz="1800" dirty="0" err="1">
                <a:solidFill>
                  <a:schemeClr val="accent1"/>
                </a:solidFill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inst</a:t>
            </a:r>
            <a:r>
              <a:rPr lang="en-US" sz="1800" dirty="0">
                <a:solidFill>
                  <a:schemeClr val="accent1"/>
                </a:solidFill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</a:p>
          <a:p>
            <a:pPr>
              <a:spcAft>
                <a:spcPts val="0"/>
              </a:spcAft>
            </a:pPr>
            <a:r>
              <a:rPr lang="en-US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sz="1800" dirty="0">
                <a:solidFill>
                  <a:schemeClr val="accent1"/>
                </a:solidFill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tests/</a:t>
            </a:r>
          </a:p>
          <a:p>
            <a:pPr>
              <a:spcAft>
                <a:spcPts val="0"/>
              </a:spcAft>
            </a:pPr>
            <a:r>
              <a:rPr lang="en-US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sz="1800" dirty="0">
                <a:solidFill>
                  <a:schemeClr val="accent1"/>
                </a:solidFill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vignettes/</a:t>
            </a:r>
          </a:p>
          <a:p>
            <a:pPr>
              <a:spcAft>
                <a:spcPts val="0"/>
              </a:spcAft>
            </a:pPr>
            <a:r>
              <a:rPr lang="en-US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sz="1800" dirty="0">
                <a:solidFill>
                  <a:schemeClr val="accent1"/>
                </a:solidFill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R/</a:t>
            </a:r>
          </a:p>
          <a:p>
            <a:pPr marL="177800" indent="17463">
              <a:spcAft>
                <a:spcPts val="0"/>
              </a:spcAft>
              <a:tabLst>
                <a:tab pos="487363" algn="l"/>
              </a:tabLst>
            </a:pPr>
            <a:r>
              <a:rPr lang="en-US" sz="18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sz="1800" dirty="0" err="1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functions.R</a:t>
            </a:r>
            <a:endParaRPr lang="en-US" sz="1800" dirty="0">
              <a:solidFill>
                <a:schemeClr val="accent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177800" indent="17463">
              <a:spcAft>
                <a:spcPts val="0"/>
              </a:spcAft>
              <a:tabLst>
                <a:tab pos="487363" algn="l"/>
              </a:tabLst>
            </a:pPr>
            <a:r>
              <a:rPr lang="en-US" sz="18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sz="1800" dirty="0" err="1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utils.R</a:t>
            </a:r>
            <a:endParaRPr lang="en-US" sz="1800" dirty="0">
              <a:solidFill>
                <a:schemeClr val="accent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Aft>
                <a:spcPts val="0"/>
              </a:spcAft>
            </a:pPr>
            <a:r>
              <a:rPr lang="en-US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sz="18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DESCRIPTION</a:t>
            </a:r>
          </a:p>
          <a:p>
            <a:pPr>
              <a:spcAft>
                <a:spcPts val="0"/>
              </a:spcAft>
            </a:pPr>
            <a:r>
              <a:rPr lang="en-US" sz="18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NAMESPACE</a:t>
            </a:r>
          </a:p>
          <a:p>
            <a:pPr>
              <a:spcAft>
                <a:spcPts val="0"/>
              </a:spcAft>
            </a:pPr>
            <a:r>
              <a:rPr lang="en-US" sz="18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sz="1800" dirty="0" err="1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README.md</a:t>
            </a:r>
            <a:endParaRPr lang="en-US" sz="1800" dirty="0">
              <a:solidFill>
                <a:schemeClr val="accent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Aft>
                <a:spcPts val="0"/>
              </a:spcAft>
            </a:pPr>
            <a:r>
              <a:rPr lang="en-US" sz="18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NEWS</a:t>
            </a:r>
          </a:p>
          <a:p>
            <a:pPr>
              <a:spcAft>
                <a:spcPts val="0"/>
              </a:spcAft>
            </a:pPr>
            <a:r>
              <a:rPr lang="en-US" sz="18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LICENSE</a:t>
            </a:r>
          </a:p>
          <a:p>
            <a:pPr>
              <a:spcAft>
                <a:spcPts val="0"/>
              </a:spcAft>
            </a:pPr>
            <a:r>
              <a:rPr lang="en-US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5699F83B-8A5E-98D8-AA89-7403E5AD5C31}"/>
              </a:ext>
            </a:extLst>
          </p:cNvPr>
          <p:cNvSpPr/>
          <p:nvPr/>
        </p:nvSpPr>
        <p:spPr>
          <a:xfrm>
            <a:off x="2788424" y="3805601"/>
            <a:ext cx="495945" cy="457200"/>
          </a:xfrm>
          <a:prstGeom prst="rightArrow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07C4F1-1058-14AF-A926-5D8AC7471410}"/>
              </a:ext>
            </a:extLst>
          </p:cNvPr>
          <p:cNvSpPr txBox="1"/>
          <p:nvPr/>
        </p:nvSpPr>
        <p:spPr>
          <a:xfrm rot="20487376">
            <a:off x="6943225" y="2569392"/>
            <a:ext cx="4070345" cy="15696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latin typeface="Avenir Book" panose="02000503020000020003" pitchFamily="2" charset="0"/>
              </a:rPr>
              <a:t>Bundle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06A86C-D812-E997-B9FC-85EC9C08C373}"/>
              </a:ext>
            </a:extLst>
          </p:cNvPr>
          <p:cNvSpPr txBox="1"/>
          <p:nvPr/>
        </p:nvSpPr>
        <p:spPr>
          <a:xfrm>
            <a:off x="3405713" y="3791337"/>
            <a:ext cx="26860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myPackage.tar.gz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D26124-8036-6426-A815-EAF75F9199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0964" y="873761"/>
            <a:ext cx="6761035" cy="5984238"/>
          </a:xfrm>
          <a:prstGeom prst="rect">
            <a:avLst/>
          </a:prstGeom>
        </p:spPr>
      </p:pic>
      <p:sp>
        <p:nvSpPr>
          <p:cNvPr id="6" name="Right Arrow 5">
            <a:extLst>
              <a:ext uri="{FF2B5EF4-FFF2-40B4-BE49-F238E27FC236}">
                <a16:creationId xmlns:a16="http://schemas.microsoft.com/office/drawing/2014/main" id="{B4D81081-4D84-A626-9DC0-9F7E13DFE25C}"/>
              </a:ext>
            </a:extLst>
          </p:cNvPr>
          <p:cNvSpPr/>
          <p:nvPr/>
        </p:nvSpPr>
        <p:spPr>
          <a:xfrm rot="13500000">
            <a:off x="10880237" y="4231486"/>
            <a:ext cx="495945" cy="457200"/>
          </a:xfrm>
          <a:prstGeom prst="rightArrow">
            <a:avLst/>
          </a:prstGeom>
          <a:solidFill>
            <a:srgbClr val="FF00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3690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235874B-AF10-525E-AB28-2A8CA3CC10F0}"/>
              </a:ext>
            </a:extLst>
          </p:cNvPr>
          <p:cNvSpPr/>
          <p:nvPr/>
        </p:nvSpPr>
        <p:spPr>
          <a:xfrm>
            <a:off x="111760" y="873761"/>
            <a:ext cx="2333266" cy="5835152"/>
          </a:xfrm>
          <a:prstGeom prst="roundRect">
            <a:avLst>
              <a:gd name="adj" fmla="val 5957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Source/</a:t>
            </a:r>
            <a:r>
              <a:rPr lang="en-GB"/>
              <a:t>Bundle/ Binary /</a:t>
            </a:r>
            <a:r>
              <a:rPr lang="en-GB" dirty="0"/>
              <a:t>Installed/Loaded: </a:t>
            </a:r>
            <a:r>
              <a:rPr lang="en-GB" dirty="0" err="1"/>
              <a:t>késako</a:t>
            </a:r>
            <a:r>
              <a:rPr lang="en-GB" dirty="0"/>
              <a:t>?</a:t>
            </a:r>
            <a:endParaRPr lang="en-US" dirty="0"/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A88AD409-BC66-25FC-3999-E7DF0C9229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0" y="873761"/>
            <a:ext cx="11927840" cy="5517515"/>
          </a:xfrm>
        </p:spPr>
        <p:txBody>
          <a:bodyPr>
            <a:noAutofit/>
          </a:bodyPr>
          <a:lstStyle/>
          <a:p>
            <a:pPr>
              <a:spcAft>
                <a:spcPts val="0"/>
              </a:spcAft>
            </a:pPr>
            <a:r>
              <a:rPr lang="en-US" sz="1800" dirty="0" err="1">
                <a:solidFill>
                  <a:schemeClr val="accent1"/>
                </a:solidFill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myPackage</a:t>
            </a:r>
            <a:r>
              <a:rPr lang="en-US" sz="1800" dirty="0">
                <a:solidFill>
                  <a:schemeClr val="accent1"/>
                </a:solidFill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</a:p>
          <a:p>
            <a:pPr>
              <a:spcAft>
                <a:spcPts val="0"/>
              </a:spcAft>
            </a:pPr>
            <a:r>
              <a:rPr lang="en-US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sz="1800" dirty="0">
                <a:solidFill>
                  <a:schemeClr val="accent1"/>
                </a:solidFill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data/</a:t>
            </a:r>
          </a:p>
          <a:p>
            <a:pPr>
              <a:spcAft>
                <a:spcPts val="0"/>
              </a:spcAft>
            </a:pPr>
            <a:r>
              <a:rPr lang="en-US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sz="1800" dirty="0">
                <a:solidFill>
                  <a:schemeClr val="accent1"/>
                </a:solidFill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man/</a:t>
            </a:r>
          </a:p>
          <a:p>
            <a:pPr>
              <a:spcAft>
                <a:spcPts val="0"/>
              </a:spcAft>
            </a:pPr>
            <a:r>
              <a:rPr lang="en-US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sz="1800" dirty="0" err="1">
                <a:solidFill>
                  <a:schemeClr val="accent1"/>
                </a:solidFill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inst</a:t>
            </a:r>
            <a:r>
              <a:rPr lang="en-US" sz="1800" dirty="0">
                <a:solidFill>
                  <a:schemeClr val="accent1"/>
                </a:solidFill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</a:p>
          <a:p>
            <a:pPr>
              <a:spcAft>
                <a:spcPts val="0"/>
              </a:spcAft>
            </a:pPr>
            <a:r>
              <a:rPr lang="en-US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sz="1800" dirty="0">
                <a:solidFill>
                  <a:schemeClr val="accent1"/>
                </a:solidFill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tests/</a:t>
            </a:r>
          </a:p>
          <a:p>
            <a:pPr>
              <a:spcAft>
                <a:spcPts val="0"/>
              </a:spcAft>
            </a:pPr>
            <a:r>
              <a:rPr lang="en-US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sz="1800" dirty="0">
                <a:solidFill>
                  <a:schemeClr val="accent1"/>
                </a:solidFill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vignettes/</a:t>
            </a:r>
          </a:p>
          <a:p>
            <a:pPr>
              <a:spcAft>
                <a:spcPts val="0"/>
              </a:spcAft>
            </a:pPr>
            <a:r>
              <a:rPr lang="en-US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sz="1800" dirty="0">
                <a:solidFill>
                  <a:schemeClr val="accent1"/>
                </a:solidFill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R/</a:t>
            </a:r>
          </a:p>
          <a:p>
            <a:pPr marL="177800" indent="17463">
              <a:spcAft>
                <a:spcPts val="0"/>
              </a:spcAft>
              <a:tabLst>
                <a:tab pos="487363" algn="l"/>
              </a:tabLst>
            </a:pPr>
            <a:r>
              <a:rPr lang="en-US" sz="18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sz="1800" dirty="0" err="1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functions.R</a:t>
            </a:r>
            <a:endParaRPr lang="en-US" sz="1800" dirty="0">
              <a:solidFill>
                <a:schemeClr val="accent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177800" indent="17463">
              <a:spcAft>
                <a:spcPts val="0"/>
              </a:spcAft>
              <a:tabLst>
                <a:tab pos="487363" algn="l"/>
              </a:tabLst>
            </a:pPr>
            <a:r>
              <a:rPr lang="en-US" sz="18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sz="1800" dirty="0" err="1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utils.R</a:t>
            </a:r>
            <a:endParaRPr lang="en-US" sz="1800" dirty="0">
              <a:solidFill>
                <a:schemeClr val="accent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Aft>
                <a:spcPts val="0"/>
              </a:spcAft>
            </a:pPr>
            <a:r>
              <a:rPr lang="en-US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sz="18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DESCRIPTION</a:t>
            </a:r>
          </a:p>
          <a:p>
            <a:pPr>
              <a:spcAft>
                <a:spcPts val="0"/>
              </a:spcAft>
            </a:pPr>
            <a:r>
              <a:rPr lang="en-US" sz="18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NAMESPACE</a:t>
            </a:r>
          </a:p>
          <a:p>
            <a:pPr>
              <a:spcAft>
                <a:spcPts val="0"/>
              </a:spcAft>
            </a:pPr>
            <a:r>
              <a:rPr lang="en-US" sz="18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sz="1800" dirty="0" err="1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README.md</a:t>
            </a:r>
            <a:endParaRPr lang="en-US" sz="1800" dirty="0">
              <a:solidFill>
                <a:schemeClr val="accent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Aft>
                <a:spcPts val="0"/>
              </a:spcAft>
            </a:pPr>
            <a:r>
              <a:rPr lang="en-US" sz="18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NEWS</a:t>
            </a:r>
          </a:p>
          <a:p>
            <a:pPr>
              <a:spcAft>
                <a:spcPts val="0"/>
              </a:spcAft>
            </a:pPr>
            <a:r>
              <a:rPr lang="en-US" sz="18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LICENSE</a:t>
            </a:r>
          </a:p>
          <a:p>
            <a:pPr>
              <a:spcAft>
                <a:spcPts val="0"/>
              </a:spcAft>
            </a:pPr>
            <a:r>
              <a:rPr lang="en-US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5699F83B-8A5E-98D8-AA89-7403E5AD5C31}"/>
              </a:ext>
            </a:extLst>
          </p:cNvPr>
          <p:cNvSpPr/>
          <p:nvPr/>
        </p:nvSpPr>
        <p:spPr>
          <a:xfrm>
            <a:off x="2788424" y="3805601"/>
            <a:ext cx="495945" cy="457200"/>
          </a:xfrm>
          <a:prstGeom prst="rightArrow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07C4F1-1058-14AF-A926-5D8AC7471410}"/>
              </a:ext>
            </a:extLst>
          </p:cNvPr>
          <p:cNvSpPr txBox="1"/>
          <p:nvPr/>
        </p:nvSpPr>
        <p:spPr>
          <a:xfrm rot="20487376">
            <a:off x="6943225" y="2569392"/>
            <a:ext cx="4070345" cy="15696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latin typeface="Avenir Book" panose="02000503020000020003" pitchFamily="2" charset="0"/>
              </a:rPr>
              <a:t>Bundle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06A86C-D812-E997-B9FC-85EC9C08C373}"/>
              </a:ext>
            </a:extLst>
          </p:cNvPr>
          <p:cNvSpPr txBox="1"/>
          <p:nvPr/>
        </p:nvSpPr>
        <p:spPr>
          <a:xfrm>
            <a:off x="3405713" y="3791337"/>
            <a:ext cx="26860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myPackage.tar.gz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336D8CA-42A3-8B2E-F074-2C8DB4F72F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600" y="1033196"/>
            <a:ext cx="7772400" cy="5198644"/>
          </a:xfrm>
          <a:prstGeom prst="rect">
            <a:avLst/>
          </a:prstGeom>
        </p:spPr>
      </p:pic>
      <p:sp>
        <p:nvSpPr>
          <p:cNvPr id="11" name="Right Arrow 10">
            <a:extLst>
              <a:ext uri="{FF2B5EF4-FFF2-40B4-BE49-F238E27FC236}">
                <a16:creationId xmlns:a16="http://schemas.microsoft.com/office/drawing/2014/main" id="{8D9C078B-77BC-4B44-78A4-E9F95F5F105C}"/>
              </a:ext>
            </a:extLst>
          </p:cNvPr>
          <p:cNvSpPr/>
          <p:nvPr/>
        </p:nvSpPr>
        <p:spPr>
          <a:xfrm rot="10199774">
            <a:off x="7235162" y="5328005"/>
            <a:ext cx="495945" cy="457200"/>
          </a:xfrm>
          <a:prstGeom prst="rightArrow">
            <a:avLst/>
          </a:prstGeom>
          <a:solidFill>
            <a:srgbClr val="FF00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1564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loud 12">
            <a:extLst>
              <a:ext uri="{FF2B5EF4-FFF2-40B4-BE49-F238E27FC236}">
                <a16:creationId xmlns:a16="http://schemas.microsoft.com/office/drawing/2014/main" id="{FDF3F16C-3D70-3BBB-B7AE-7E1F42F022CA}"/>
              </a:ext>
            </a:extLst>
          </p:cNvPr>
          <p:cNvSpPr/>
          <p:nvPr/>
        </p:nvSpPr>
        <p:spPr>
          <a:xfrm rot="5400000">
            <a:off x="6866790" y="3384752"/>
            <a:ext cx="1032703" cy="1968487"/>
          </a:xfrm>
          <a:prstGeom prst="cloud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235874B-AF10-525E-AB28-2A8CA3CC10F0}"/>
              </a:ext>
            </a:extLst>
          </p:cNvPr>
          <p:cNvSpPr/>
          <p:nvPr/>
        </p:nvSpPr>
        <p:spPr>
          <a:xfrm>
            <a:off x="111760" y="873761"/>
            <a:ext cx="2333266" cy="5835152"/>
          </a:xfrm>
          <a:prstGeom prst="roundRect">
            <a:avLst>
              <a:gd name="adj" fmla="val 5957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Source/</a:t>
            </a:r>
            <a:r>
              <a:rPr lang="en-GB"/>
              <a:t>Bundle/ Binary /</a:t>
            </a:r>
            <a:r>
              <a:rPr lang="en-GB" dirty="0"/>
              <a:t>Installed/Loaded: </a:t>
            </a:r>
            <a:r>
              <a:rPr lang="en-GB" dirty="0" err="1"/>
              <a:t>késako</a:t>
            </a:r>
            <a:r>
              <a:rPr lang="en-GB" dirty="0"/>
              <a:t>?</a:t>
            </a:r>
            <a:endParaRPr lang="en-US" dirty="0"/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A88AD409-BC66-25FC-3999-E7DF0C9229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0" y="873761"/>
            <a:ext cx="2313667" cy="5517515"/>
          </a:xfrm>
        </p:spPr>
        <p:txBody>
          <a:bodyPr>
            <a:noAutofit/>
          </a:bodyPr>
          <a:lstStyle/>
          <a:p>
            <a:pPr>
              <a:spcAft>
                <a:spcPts val="0"/>
              </a:spcAft>
            </a:pPr>
            <a:r>
              <a:rPr lang="en-US" sz="1800" dirty="0" err="1">
                <a:solidFill>
                  <a:schemeClr val="accent1"/>
                </a:solidFill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myPackage</a:t>
            </a:r>
            <a:r>
              <a:rPr lang="en-US" sz="1800" dirty="0">
                <a:solidFill>
                  <a:schemeClr val="accent1"/>
                </a:solidFill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</a:p>
          <a:p>
            <a:pPr>
              <a:spcAft>
                <a:spcPts val="0"/>
              </a:spcAft>
            </a:pPr>
            <a:r>
              <a:rPr lang="en-US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sz="1800" dirty="0">
                <a:solidFill>
                  <a:schemeClr val="accent1"/>
                </a:solidFill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data/</a:t>
            </a:r>
          </a:p>
          <a:p>
            <a:pPr>
              <a:spcAft>
                <a:spcPts val="0"/>
              </a:spcAft>
            </a:pPr>
            <a:r>
              <a:rPr lang="en-US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sz="1800" dirty="0">
                <a:solidFill>
                  <a:schemeClr val="accent1"/>
                </a:solidFill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man/</a:t>
            </a:r>
          </a:p>
          <a:p>
            <a:pPr>
              <a:spcAft>
                <a:spcPts val="0"/>
              </a:spcAft>
            </a:pPr>
            <a:r>
              <a:rPr lang="en-US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sz="1800" dirty="0" err="1">
                <a:solidFill>
                  <a:schemeClr val="accent1"/>
                </a:solidFill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inst</a:t>
            </a:r>
            <a:r>
              <a:rPr lang="en-US" sz="1800" dirty="0">
                <a:solidFill>
                  <a:schemeClr val="accent1"/>
                </a:solidFill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</a:p>
          <a:p>
            <a:pPr>
              <a:spcAft>
                <a:spcPts val="0"/>
              </a:spcAft>
            </a:pPr>
            <a:r>
              <a:rPr lang="en-US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sz="1800" dirty="0">
                <a:solidFill>
                  <a:schemeClr val="accent1"/>
                </a:solidFill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tests/</a:t>
            </a:r>
          </a:p>
          <a:p>
            <a:pPr>
              <a:spcAft>
                <a:spcPts val="0"/>
              </a:spcAft>
            </a:pPr>
            <a:r>
              <a:rPr lang="en-US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sz="1800" dirty="0">
                <a:solidFill>
                  <a:schemeClr val="accent1"/>
                </a:solidFill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vignettes/</a:t>
            </a:r>
          </a:p>
          <a:p>
            <a:pPr>
              <a:spcAft>
                <a:spcPts val="0"/>
              </a:spcAft>
            </a:pPr>
            <a:r>
              <a:rPr lang="en-US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sz="1800" dirty="0">
                <a:solidFill>
                  <a:schemeClr val="accent1"/>
                </a:solidFill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R/</a:t>
            </a:r>
          </a:p>
          <a:p>
            <a:pPr marL="177800" indent="17463">
              <a:spcAft>
                <a:spcPts val="0"/>
              </a:spcAft>
              <a:tabLst>
                <a:tab pos="487363" algn="l"/>
              </a:tabLst>
            </a:pPr>
            <a:r>
              <a:rPr lang="en-US" sz="18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sz="1800" dirty="0" err="1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functions.R</a:t>
            </a:r>
            <a:endParaRPr lang="en-US" sz="1800" dirty="0">
              <a:solidFill>
                <a:schemeClr val="accent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177800" indent="17463">
              <a:spcAft>
                <a:spcPts val="0"/>
              </a:spcAft>
              <a:tabLst>
                <a:tab pos="487363" algn="l"/>
              </a:tabLst>
            </a:pPr>
            <a:r>
              <a:rPr lang="en-US" sz="18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sz="1800" dirty="0" err="1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utils.R</a:t>
            </a:r>
            <a:endParaRPr lang="en-US" sz="1800" dirty="0">
              <a:solidFill>
                <a:schemeClr val="accent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Aft>
                <a:spcPts val="0"/>
              </a:spcAft>
            </a:pPr>
            <a:r>
              <a:rPr lang="en-US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sz="18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DESCRIPTION</a:t>
            </a:r>
          </a:p>
          <a:p>
            <a:pPr>
              <a:spcAft>
                <a:spcPts val="0"/>
              </a:spcAft>
            </a:pPr>
            <a:r>
              <a:rPr lang="en-US" sz="18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NAMESPACE</a:t>
            </a:r>
          </a:p>
          <a:p>
            <a:pPr>
              <a:spcAft>
                <a:spcPts val="0"/>
              </a:spcAft>
            </a:pPr>
            <a:r>
              <a:rPr lang="en-US" sz="18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sz="1800" dirty="0" err="1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README.md</a:t>
            </a:r>
            <a:endParaRPr lang="en-US" sz="1800" dirty="0">
              <a:solidFill>
                <a:schemeClr val="accent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Aft>
                <a:spcPts val="0"/>
              </a:spcAft>
            </a:pPr>
            <a:r>
              <a:rPr lang="en-US" sz="18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NEWS</a:t>
            </a:r>
          </a:p>
          <a:p>
            <a:pPr>
              <a:spcAft>
                <a:spcPts val="0"/>
              </a:spcAft>
            </a:pPr>
            <a:r>
              <a:rPr lang="en-US" sz="18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LICENSE</a:t>
            </a:r>
          </a:p>
          <a:p>
            <a:pPr>
              <a:spcAft>
                <a:spcPts val="0"/>
              </a:spcAft>
            </a:pPr>
            <a:r>
              <a:rPr lang="en-US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5699F83B-8A5E-98D8-AA89-7403E5AD5C31}"/>
              </a:ext>
            </a:extLst>
          </p:cNvPr>
          <p:cNvSpPr/>
          <p:nvPr/>
        </p:nvSpPr>
        <p:spPr>
          <a:xfrm>
            <a:off x="2788424" y="3805601"/>
            <a:ext cx="495945" cy="457200"/>
          </a:xfrm>
          <a:prstGeom prst="rightArrow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07C4F1-1058-14AF-A926-5D8AC7471410}"/>
              </a:ext>
            </a:extLst>
          </p:cNvPr>
          <p:cNvSpPr txBox="1"/>
          <p:nvPr/>
        </p:nvSpPr>
        <p:spPr>
          <a:xfrm rot="20487376">
            <a:off x="7183677" y="1603534"/>
            <a:ext cx="3589444" cy="15696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latin typeface="Avenir Book" panose="02000503020000020003" pitchFamily="2" charset="0"/>
              </a:rPr>
              <a:t>Binary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06A86C-D812-E997-B9FC-85EC9C08C373}"/>
              </a:ext>
            </a:extLst>
          </p:cNvPr>
          <p:cNvSpPr txBox="1"/>
          <p:nvPr/>
        </p:nvSpPr>
        <p:spPr>
          <a:xfrm>
            <a:off x="3405713" y="3791337"/>
            <a:ext cx="26860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myPackage.tar.gz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593724-8F37-CFDE-133B-49DEA1768B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8384"/>
          <a:stretch/>
        </p:blipFill>
        <p:spPr>
          <a:xfrm>
            <a:off x="6436300" y="5053633"/>
            <a:ext cx="5084194" cy="1562100"/>
          </a:xfrm>
          <a:prstGeom prst="rect">
            <a:avLst/>
          </a:prstGeom>
        </p:spPr>
      </p:pic>
      <p:sp>
        <p:nvSpPr>
          <p:cNvPr id="6" name="Right Arrow 5">
            <a:extLst>
              <a:ext uri="{FF2B5EF4-FFF2-40B4-BE49-F238E27FC236}">
                <a16:creationId xmlns:a16="http://schemas.microsoft.com/office/drawing/2014/main" id="{660B3CD8-1E52-062E-4FAB-AACB82C2A945}"/>
              </a:ext>
            </a:extLst>
          </p:cNvPr>
          <p:cNvSpPr/>
          <p:nvPr/>
        </p:nvSpPr>
        <p:spPr>
          <a:xfrm rot="1800000">
            <a:off x="5827708" y="4403452"/>
            <a:ext cx="495945" cy="457200"/>
          </a:xfrm>
          <a:prstGeom prst="rightArrow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7B771EE-BD57-AB9E-D233-68AD5423B338}"/>
              </a:ext>
            </a:extLst>
          </p:cNvPr>
          <p:cNvSpPr txBox="1"/>
          <p:nvPr/>
        </p:nvSpPr>
        <p:spPr>
          <a:xfrm>
            <a:off x="6661621" y="4061183"/>
            <a:ext cx="268605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CRAN, </a:t>
            </a:r>
          </a:p>
          <a:p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Bioconductor</a:t>
            </a:r>
            <a:endParaRPr lang="en-US" sz="1400" dirty="0"/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AA8720F5-B759-DBA8-7C02-DD53E12A5630}"/>
              </a:ext>
            </a:extLst>
          </p:cNvPr>
          <p:cNvSpPr/>
          <p:nvPr/>
        </p:nvSpPr>
        <p:spPr>
          <a:xfrm rot="10199774">
            <a:off x="10964247" y="5965598"/>
            <a:ext cx="495945" cy="457200"/>
          </a:xfrm>
          <a:prstGeom prst="rightArrow">
            <a:avLst/>
          </a:prstGeom>
          <a:solidFill>
            <a:srgbClr val="FF00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13F39B73-DADD-A56C-AD5E-86BD3E39A102}"/>
              </a:ext>
            </a:extLst>
          </p:cNvPr>
          <p:cNvSpPr/>
          <p:nvPr/>
        </p:nvSpPr>
        <p:spPr>
          <a:xfrm rot="10199774">
            <a:off x="10964247" y="6153488"/>
            <a:ext cx="495945" cy="457200"/>
          </a:xfrm>
          <a:prstGeom prst="rightArrow">
            <a:avLst/>
          </a:prstGeom>
          <a:solidFill>
            <a:srgbClr val="FF00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4746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02640"/>
          </a:xfrm>
        </p:spPr>
        <p:txBody>
          <a:bodyPr/>
          <a:lstStyle/>
          <a:p>
            <a:r>
              <a:rPr lang="en-GB" dirty="0"/>
              <a:t>Source/Bundle/ Binary /Installed/Loaded: </a:t>
            </a:r>
            <a:r>
              <a:rPr lang="en-GB" dirty="0" err="1"/>
              <a:t>késako</a:t>
            </a:r>
            <a:r>
              <a:rPr lang="en-GB" dirty="0"/>
              <a:t>?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65D6BCD-D1CE-D488-EACD-B266CE0246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9315" y="885493"/>
            <a:ext cx="6413370" cy="5884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67677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02640"/>
          </a:xfrm>
        </p:spPr>
        <p:txBody>
          <a:bodyPr/>
          <a:lstStyle/>
          <a:p>
            <a:r>
              <a:rPr lang="en-GB" dirty="0"/>
              <a:t>Source/Bundle/ Binary /Installed/Loaded: </a:t>
            </a:r>
            <a:r>
              <a:rPr lang="en-GB" dirty="0" err="1"/>
              <a:t>késako</a:t>
            </a:r>
            <a:r>
              <a:rPr lang="en-GB" dirty="0"/>
              <a:t>?</a:t>
            </a:r>
            <a:endParaRPr lang="en-US" dirty="0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187E3A70-4AA7-5722-619E-49FC255349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395" y="1466138"/>
            <a:ext cx="9887210" cy="4451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84339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02640"/>
          </a:xfrm>
        </p:spPr>
        <p:txBody>
          <a:bodyPr/>
          <a:lstStyle/>
          <a:p>
            <a:r>
              <a:rPr lang="en-GB" dirty="0"/>
              <a:t>Read more…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B85472-7F03-51FD-95B7-332EECD3D59C}"/>
              </a:ext>
            </a:extLst>
          </p:cNvPr>
          <p:cNvSpPr txBox="1"/>
          <p:nvPr/>
        </p:nvSpPr>
        <p:spPr>
          <a:xfrm>
            <a:off x="413133" y="1065749"/>
            <a:ext cx="61363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https://r-pkgs.org/Structure.html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91473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DF631FBA-56E4-204E-AB36-8913F429E1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0" y="873761"/>
            <a:ext cx="11927840" cy="5517515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dirty="0"/>
              <a:t>R “core” is already a mix of several packages !</a:t>
            </a:r>
          </a:p>
          <a:p>
            <a:pPr lvl="1" fontAlgn="base">
              <a:lnSpc>
                <a:spcPct val="120000"/>
              </a:lnSpc>
              <a:spcAft>
                <a:spcPts val="0"/>
              </a:spcAft>
            </a:pPr>
            <a:r>
              <a:rPr lang="en-GB" sz="1200" b="0" i="0" dirty="0">
                <a:solidFill>
                  <a:srgbClr val="232629"/>
                </a:solidFill>
                <a:effectLst/>
              </a:rPr>
              <a:t>base</a:t>
            </a:r>
          </a:p>
          <a:p>
            <a:pPr lvl="1" fontAlgn="base">
              <a:lnSpc>
                <a:spcPct val="120000"/>
              </a:lnSpc>
              <a:spcAft>
                <a:spcPts val="0"/>
              </a:spcAft>
            </a:pPr>
            <a:r>
              <a:rPr lang="en-GB" sz="1200" b="0" i="0" dirty="0">
                <a:solidFill>
                  <a:srgbClr val="232629"/>
                </a:solidFill>
                <a:effectLst/>
              </a:rPr>
              <a:t>compiler</a:t>
            </a:r>
          </a:p>
          <a:p>
            <a:pPr lvl="1" fontAlgn="base">
              <a:lnSpc>
                <a:spcPct val="120000"/>
              </a:lnSpc>
              <a:spcAft>
                <a:spcPts val="0"/>
              </a:spcAft>
            </a:pPr>
            <a:r>
              <a:rPr lang="en-GB" sz="1200" b="0" i="0" dirty="0">
                <a:solidFill>
                  <a:srgbClr val="232629"/>
                </a:solidFill>
                <a:effectLst/>
              </a:rPr>
              <a:t>datasets</a:t>
            </a:r>
          </a:p>
          <a:p>
            <a:pPr lvl="1" fontAlgn="base">
              <a:lnSpc>
                <a:spcPct val="120000"/>
              </a:lnSpc>
              <a:spcAft>
                <a:spcPts val="0"/>
              </a:spcAft>
            </a:pPr>
            <a:r>
              <a:rPr lang="en-GB" sz="1200" b="0" i="0" dirty="0">
                <a:solidFill>
                  <a:srgbClr val="232629"/>
                </a:solidFill>
                <a:effectLst/>
              </a:rPr>
              <a:t>graphics</a:t>
            </a:r>
          </a:p>
          <a:p>
            <a:pPr lvl="1" fontAlgn="base">
              <a:lnSpc>
                <a:spcPct val="120000"/>
              </a:lnSpc>
              <a:spcAft>
                <a:spcPts val="0"/>
              </a:spcAft>
            </a:pPr>
            <a:r>
              <a:rPr lang="en-GB" sz="1200" b="0" i="0" dirty="0" err="1">
                <a:solidFill>
                  <a:srgbClr val="232629"/>
                </a:solidFill>
                <a:effectLst/>
              </a:rPr>
              <a:t>grDevices</a:t>
            </a:r>
            <a:endParaRPr lang="en-GB" sz="1200" b="0" i="0" dirty="0">
              <a:solidFill>
                <a:srgbClr val="232629"/>
              </a:solidFill>
              <a:effectLst/>
            </a:endParaRPr>
          </a:p>
          <a:p>
            <a:pPr lvl="1" fontAlgn="base">
              <a:lnSpc>
                <a:spcPct val="120000"/>
              </a:lnSpc>
              <a:spcAft>
                <a:spcPts val="0"/>
              </a:spcAft>
            </a:pPr>
            <a:r>
              <a:rPr lang="en-GB" sz="1200" b="0" i="0" dirty="0">
                <a:solidFill>
                  <a:srgbClr val="232629"/>
                </a:solidFill>
                <a:effectLst/>
              </a:rPr>
              <a:t>grid</a:t>
            </a:r>
          </a:p>
          <a:p>
            <a:pPr lvl="1" fontAlgn="base">
              <a:lnSpc>
                <a:spcPct val="120000"/>
              </a:lnSpc>
              <a:spcAft>
                <a:spcPts val="0"/>
              </a:spcAft>
            </a:pPr>
            <a:r>
              <a:rPr lang="en-GB" sz="1200" b="0" i="0" dirty="0">
                <a:solidFill>
                  <a:srgbClr val="232629"/>
                </a:solidFill>
                <a:effectLst/>
              </a:rPr>
              <a:t>methods</a:t>
            </a:r>
          </a:p>
          <a:p>
            <a:pPr lvl="1" fontAlgn="base">
              <a:lnSpc>
                <a:spcPct val="120000"/>
              </a:lnSpc>
              <a:spcAft>
                <a:spcPts val="0"/>
              </a:spcAft>
            </a:pPr>
            <a:r>
              <a:rPr lang="en-GB" sz="1200" b="0" i="0" dirty="0">
                <a:solidFill>
                  <a:srgbClr val="232629"/>
                </a:solidFill>
                <a:effectLst/>
              </a:rPr>
              <a:t>parallel</a:t>
            </a:r>
          </a:p>
          <a:p>
            <a:pPr lvl="1" fontAlgn="base">
              <a:lnSpc>
                <a:spcPct val="120000"/>
              </a:lnSpc>
              <a:spcAft>
                <a:spcPts val="0"/>
              </a:spcAft>
            </a:pPr>
            <a:r>
              <a:rPr lang="en-GB" sz="1200" b="0" i="0" dirty="0">
                <a:solidFill>
                  <a:srgbClr val="232629"/>
                </a:solidFill>
                <a:effectLst/>
              </a:rPr>
              <a:t>splines</a:t>
            </a:r>
          </a:p>
          <a:p>
            <a:pPr lvl="1" fontAlgn="base">
              <a:lnSpc>
                <a:spcPct val="120000"/>
              </a:lnSpc>
              <a:spcAft>
                <a:spcPts val="0"/>
              </a:spcAft>
            </a:pPr>
            <a:r>
              <a:rPr lang="en-GB" sz="1200" b="0" i="0" dirty="0">
                <a:solidFill>
                  <a:srgbClr val="232629"/>
                </a:solidFill>
                <a:effectLst/>
              </a:rPr>
              <a:t>stats</a:t>
            </a:r>
          </a:p>
          <a:p>
            <a:pPr lvl="1" fontAlgn="base">
              <a:lnSpc>
                <a:spcPct val="120000"/>
              </a:lnSpc>
              <a:spcAft>
                <a:spcPts val="0"/>
              </a:spcAft>
            </a:pPr>
            <a:r>
              <a:rPr lang="en-GB" sz="1200" b="0" i="0" dirty="0">
                <a:solidFill>
                  <a:srgbClr val="232629"/>
                </a:solidFill>
                <a:effectLst/>
              </a:rPr>
              <a:t>stats4</a:t>
            </a:r>
          </a:p>
          <a:p>
            <a:pPr lvl="1" fontAlgn="base">
              <a:lnSpc>
                <a:spcPct val="120000"/>
              </a:lnSpc>
              <a:spcAft>
                <a:spcPts val="0"/>
              </a:spcAft>
            </a:pPr>
            <a:r>
              <a:rPr lang="en-GB" sz="1200" b="0" i="0" dirty="0" err="1">
                <a:solidFill>
                  <a:srgbClr val="232629"/>
                </a:solidFill>
                <a:effectLst/>
              </a:rPr>
              <a:t>tcltk</a:t>
            </a:r>
            <a:endParaRPr lang="en-GB" sz="1200" b="0" i="0" dirty="0">
              <a:solidFill>
                <a:srgbClr val="232629"/>
              </a:solidFill>
              <a:effectLst/>
            </a:endParaRPr>
          </a:p>
          <a:p>
            <a:pPr lvl="1" fontAlgn="base">
              <a:lnSpc>
                <a:spcPct val="120000"/>
              </a:lnSpc>
              <a:spcAft>
                <a:spcPts val="0"/>
              </a:spcAft>
            </a:pPr>
            <a:r>
              <a:rPr lang="en-GB" sz="1200" b="0" i="0" dirty="0">
                <a:solidFill>
                  <a:srgbClr val="232629"/>
                </a:solidFill>
                <a:effectLst/>
              </a:rPr>
              <a:t>tools</a:t>
            </a:r>
          </a:p>
          <a:p>
            <a:pPr lvl="1" fontAlgn="base">
              <a:lnSpc>
                <a:spcPct val="120000"/>
              </a:lnSpc>
              <a:spcAft>
                <a:spcPts val="0"/>
              </a:spcAft>
            </a:pPr>
            <a:r>
              <a:rPr lang="en-GB" sz="1200" b="0" i="0" dirty="0">
                <a:solidFill>
                  <a:srgbClr val="232629"/>
                </a:solidFill>
                <a:effectLst/>
              </a:rPr>
              <a:t>translations</a:t>
            </a:r>
          </a:p>
          <a:p>
            <a:pPr lvl="1" fontAlgn="base">
              <a:lnSpc>
                <a:spcPct val="120000"/>
              </a:lnSpc>
              <a:spcAft>
                <a:spcPts val="0"/>
              </a:spcAft>
            </a:pPr>
            <a:r>
              <a:rPr lang="en-GB" sz="1200" b="0" i="0" dirty="0">
                <a:solidFill>
                  <a:srgbClr val="232629"/>
                </a:solidFill>
                <a:effectLst/>
              </a:rPr>
              <a:t>utils</a:t>
            </a:r>
          </a:p>
          <a:p>
            <a:pPr marL="0" indent="0"/>
            <a:endParaRPr lang="en-US" sz="1400" u="sng" dirty="0"/>
          </a:p>
          <a:p>
            <a:pPr marL="0" indent="0"/>
            <a:r>
              <a:rPr lang="en-US" sz="1400" dirty="0"/>
              <a:t>R preferred extension mechanism: new </a:t>
            </a:r>
            <a:r>
              <a:rPr lang="en-US" sz="1400" u="sng" dirty="0"/>
              <a:t>functionalities</a:t>
            </a:r>
            <a:r>
              <a:rPr lang="en-US" sz="1400" dirty="0"/>
              <a:t> (through new </a:t>
            </a:r>
            <a:r>
              <a:rPr lang="en-US" sz="1400" u="sng" dirty="0"/>
              <a:t>functions</a:t>
            </a:r>
            <a:r>
              <a:rPr lang="en-US" sz="1400" dirty="0"/>
              <a:t>, but not only!)</a:t>
            </a:r>
          </a:p>
          <a:p>
            <a:pPr marL="0" indent="0"/>
            <a:endParaRPr lang="en-US" sz="1400" u="sng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are packages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95041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are packages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12F809-9782-3E41-BF64-D930A51329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4881" y="2536439"/>
            <a:ext cx="8788400" cy="1041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A129133-42E0-3845-9DDF-E8A061B90064}"/>
              </a:ext>
            </a:extLst>
          </p:cNvPr>
          <p:cNvSpPr txBox="1"/>
          <p:nvPr/>
        </p:nvSpPr>
        <p:spPr>
          <a:xfrm>
            <a:off x="2739224" y="3447034"/>
            <a:ext cx="613045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i="1" dirty="0">
                <a:solidFill>
                  <a:schemeClr val="bg1">
                    <a:lumMod val="65000"/>
                  </a:schemeClr>
                </a:solidFill>
              </a:rPr>
              <a:t>https://</a:t>
            </a:r>
            <a:r>
              <a:rPr lang="en-US" sz="1100" i="1" dirty="0" err="1">
                <a:solidFill>
                  <a:schemeClr val="bg1">
                    <a:lumMod val="65000"/>
                  </a:schemeClr>
                </a:solidFill>
              </a:rPr>
              <a:t>rdrr.io</a:t>
            </a:r>
            <a:r>
              <a:rPr lang="en-US" sz="1100" i="1" dirty="0">
                <a:solidFill>
                  <a:schemeClr val="bg1">
                    <a:lumMod val="65000"/>
                  </a:schemeClr>
                </a:solidFill>
              </a:rPr>
              <a:t>/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AF8286EA-BB70-8041-8A5E-8680D607F9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0" y="873761"/>
            <a:ext cx="11927840" cy="5517515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dirty="0"/>
              <a:t>R “core” is already a mix of several packages !</a:t>
            </a:r>
          </a:p>
          <a:p>
            <a:pPr lvl="1" fontAlgn="base">
              <a:lnSpc>
                <a:spcPct val="120000"/>
              </a:lnSpc>
              <a:spcAft>
                <a:spcPts val="0"/>
              </a:spcAft>
            </a:pPr>
            <a:r>
              <a:rPr lang="en-GB" sz="1200" b="0" i="0" dirty="0">
                <a:solidFill>
                  <a:srgbClr val="232629"/>
                </a:solidFill>
                <a:effectLst/>
              </a:rPr>
              <a:t>base</a:t>
            </a:r>
          </a:p>
          <a:p>
            <a:pPr lvl="1" fontAlgn="base">
              <a:lnSpc>
                <a:spcPct val="120000"/>
              </a:lnSpc>
              <a:spcAft>
                <a:spcPts val="0"/>
              </a:spcAft>
            </a:pPr>
            <a:r>
              <a:rPr lang="en-GB" sz="1200" b="0" i="0" dirty="0">
                <a:solidFill>
                  <a:srgbClr val="232629"/>
                </a:solidFill>
                <a:effectLst/>
              </a:rPr>
              <a:t>compiler</a:t>
            </a:r>
          </a:p>
          <a:p>
            <a:pPr lvl="1" fontAlgn="base">
              <a:lnSpc>
                <a:spcPct val="120000"/>
              </a:lnSpc>
              <a:spcAft>
                <a:spcPts val="0"/>
              </a:spcAft>
            </a:pPr>
            <a:r>
              <a:rPr lang="en-GB" sz="1200" b="0" i="0" dirty="0">
                <a:solidFill>
                  <a:srgbClr val="232629"/>
                </a:solidFill>
                <a:effectLst/>
              </a:rPr>
              <a:t>datasets</a:t>
            </a:r>
          </a:p>
          <a:p>
            <a:pPr lvl="1" fontAlgn="base">
              <a:lnSpc>
                <a:spcPct val="120000"/>
              </a:lnSpc>
              <a:spcAft>
                <a:spcPts val="0"/>
              </a:spcAft>
            </a:pPr>
            <a:r>
              <a:rPr lang="en-GB" sz="1200" b="0" i="0" dirty="0">
                <a:solidFill>
                  <a:srgbClr val="232629"/>
                </a:solidFill>
                <a:effectLst/>
              </a:rPr>
              <a:t>graphics</a:t>
            </a:r>
          </a:p>
          <a:p>
            <a:pPr lvl="1" fontAlgn="base">
              <a:lnSpc>
                <a:spcPct val="120000"/>
              </a:lnSpc>
              <a:spcAft>
                <a:spcPts val="0"/>
              </a:spcAft>
            </a:pPr>
            <a:r>
              <a:rPr lang="en-GB" sz="1200" b="0" i="0" dirty="0" err="1">
                <a:solidFill>
                  <a:srgbClr val="232629"/>
                </a:solidFill>
                <a:effectLst/>
              </a:rPr>
              <a:t>grDevices</a:t>
            </a:r>
            <a:endParaRPr lang="en-GB" sz="1200" b="0" i="0" dirty="0">
              <a:solidFill>
                <a:srgbClr val="232629"/>
              </a:solidFill>
              <a:effectLst/>
            </a:endParaRPr>
          </a:p>
          <a:p>
            <a:pPr lvl="1" fontAlgn="base">
              <a:lnSpc>
                <a:spcPct val="120000"/>
              </a:lnSpc>
              <a:spcAft>
                <a:spcPts val="0"/>
              </a:spcAft>
            </a:pPr>
            <a:r>
              <a:rPr lang="en-GB" sz="1200" b="0" i="0" dirty="0">
                <a:solidFill>
                  <a:srgbClr val="232629"/>
                </a:solidFill>
                <a:effectLst/>
              </a:rPr>
              <a:t>grid</a:t>
            </a:r>
          </a:p>
          <a:p>
            <a:pPr lvl="1" fontAlgn="base">
              <a:lnSpc>
                <a:spcPct val="120000"/>
              </a:lnSpc>
              <a:spcAft>
                <a:spcPts val="0"/>
              </a:spcAft>
            </a:pPr>
            <a:r>
              <a:rPr lang="en-GB" sz="1200" b="0" i="0" dirty="0">
                <a:solidFill>
                  <a:srgbClr val="232629"/>
                </a:solidFill>
                <a:effectLst/>
              </a:rPr>
              <a:t>methods</a:t>
            </a:r>
          </a:p>
          <a:p>
            <a:pPr lvl="1" fontAlgn="base">
              <a:lnSpc>
                <a:spcPct val="120000"/>
              </a:lnSpc>
              <a:spcAft>
                <a:spcPts val="0"/>
              </a:spcAft>
            </a:pPr>
            <a:r>
              <a:rPr lang="en-GB" sz="1200" b="0" i="0" dirty="0">
                <a:solidFill>
                  <a:srgbClr val="232629"/>
                </a:solidFill>
                <a:effectLst/>
              </a:rPr>
              <a:t>parallel</a:t>
            </a:r>
          </a:p>
          <a:p>
            <a:pPr lvl="1" fontAlgn="base">
              <a:lnSpc>
                <a:spcPct val="120000"/>
              </a:lnSpc>
              <a:spcAft>
                <a:spcPts val="0"/>
              </a:spcAft>
            </a:pPr>
            <a:r>
              <a:rPr lang="en-GB" sz="1200" b="0" i="0" dirty="0">
                <a:solidFill>
                  <a:srgbClr val="232629"/>
                </a:solidFill>
                <a:effectLst/>
              </a:rPr>
              <a:t>splines</a:t>
            </a:r>
          </a:p>
          <a:p>
            <a:pPr lvl="1" fontAlgn="base">
              <a:lnSpc>
                <a:spcPct val="120000"/>
              </a:lnSpc>
              <a:spcAft>
                <a:spcPts val="0"/>
              </a:spcAft>
            </a:pPr>
            <a:r>
              <a:rPr lang="en-GB" sz="1200" b="0" i="0" dirty="0">
                <a:solidFill>
                  <a:srgbClr val="232629"/>
                </a:solidFill>
                <a:effectLst/>
              </a:rPr>
              <a:t>stats</a:t>
            </a:r>
          </a:p>
          <a:p>
            <a:pPr lvl="1" fontAlgn="base">
              <a:lnSpc>
                <a:spcPct val="120000"/>
              </a:lnSpc>
              <a:spcAft>
                <a:spcPts val="0"/>
              </a:spcAft>
            </a:pPr>
            <a:r>
              <a:rPr lang="en-GB" sz="1200" b="0" i="0" dirty="0">
                <a:solidFill>
                  <a:srgbClr val="232629"/>
                </a:solidFill>
                <a:effectLst/>
              </a:rPr>
              <a:t>stats4</a:t>
            </a:r>
          </a:p>
          <a:p>
            <a:pPr lvl="1" fontAlgn="base">
              <a:lnSpc>
                <a:spcPct val="120000"/>
              </a:lnSpc>
              <a:spcAft>
                <a:spcPts val="0"/>
              </a:spcAft>
            </a:pPr>
            <a:r>
              <a:rPr lang="en-GB" sz="1200" b="0" i="0" dirty="0" err="1">
                <a:solidFill>
                  <a:srgbClr val="232629"/>
                </a:solidFill>
                <a:effectLst/>
              </a:rPr>
              <a:t>tcltk</a:t>
            </a:r>
            <a:endParaRPr lang="en-GB" sz="1200" b="0" i="0" dirty="0">
              <a:solidFill>
                <a:srgbClr val="232629"/>
              </a:solidFill>
              <a:effectLst/>
            </a:endParaRPr>
          </a:p>
          <a:p>
            <a:pPr lvl="1" fontAlgn="base">
              <a:lnSpc>
                <a:spcPct val="120000"/>
              </a:lnSpc>
              <a:spcAft>
                <a:spcPts val="0"/>
              </a:spcAft>
            </a:pPr>
            <a:r>
              <a:rPr lang="en-GB" sz="1200" b="0" i="0" dirty="0">
                <a:solidFill>
                  <a:srgbClr val="232629"/>
                </a:solidFill>
                <a:effectLst/>
              </a:rPr>
              <a:t>tools</a:t>
            </a:r>
          </a:p>
          <a:p>
            <a:pPr lvl="1" fontAlgn="base">
              <a:lnSpc>
                <a:spcPct val="120000"/>
              </a:lnSpc>
              <a:spcAft>
                <a:spcPts val="0"/>
              </a:spcAft>
            </a:pPr>
            <a:r>
              <a:rPr lang="en-GB" sz="1200" b="0" i="0" dirty="0">
                <a:solidFill>
                  <a:srgbClr val="232629"/>
                </a:solidFill>
                <a:effectLst/>
              </a:rPr>
              <a:t>translations</a:t>
            </a:r>
          </a:p>
          <a:p>
            <a:pPr lvl="1" fontAlgn="base">
              <a:lnSpc>
                <a:spcPct val="120000"/>
              </a:lnSpc>
              <a:spcAft>
                <a:spcPts val="0"/>
              </a:spcAft>
            </a:pPr>
            <a:r>
              <a:rPr lang="en-GB" sz="1200" b="0" i="0" dirty="0">
                <a:solidFill>
                  <a:srgbClr val="232629"/>
                </a:solidFill>
                <a:effectLst/>
              </a:rPr>
              <a:t>utils</a:t>
            </a:r>
          </a:p>
          <a:p>
            <a:pPr marL="0" indent="0"/>
            <a:endParaRPr lang="en-US" sz="1400" u="sng" dirty="0"/>
          </a:p>
          <a:p>
            <a:pPr marL="0" indent="0"/>
            <a:r>
              <a:rPr lang="en-US" sz="1400" dirty="0"/>
              <a:t>R preferred extension mechanism: new </a:t>
            </a:r>
            <a:r>
              <a:rPr lang="en-US" sz="1400" u="sng" dirty="0"/>
              <a:t>functionalities</a:t>
            </a:r>
            <a:r>
              <a:rPr lang="en-US" sz="1400" dirty="0"/>
              <a:t> (through new </a:t>
            </a:r>
            <a:r>
              <a:rPr lang="en-US" sz="1400" u="sng" dirty="0"/>
              <a:t>functions</a:t>
            </a:r>
            <a:r>
              <a:rPr lang="en-US" sz="1400" dirty="0"/>
              <a:t>, but not only!)</a:t>
            </a:r>
          </a:p>
          <a:p>
            <a:pPr marL="0" indent="0"/>
            <a:endParaRPr lang="en-US" sz="1400" u="sng" dirty="0"/>
          </a:p>
        </p:txBody>
      </p:sp>
    </p:spTree>
    <p:extLst>
      <p:ext uri="{BB962C8B-B14F-4D97-AF65-F5344CB8AC3E}">
        <p14:creationId xmlns:p14="http://schemas.microsoft.com/office/powerpoint/2010/main" val="37095012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Standard package source: the bare minimum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6479E0C-444B-B94E-B7C8-D01D76B008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Aft>
                <a:spcPts val="0"/>
              </a:spcAft>
            </a:pPr>
            <a:r>
              <a:rPr lang="en-US" sz="1800" dirty="0" err="1">
                <a:solidFill>
                  <a:schemeClr val="accent1"/>
                </a:solidFill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myPackage</a:t>
            </a:r>
            <a:r>
              <a:rPr lang="en-US" sz="1800" dirty="0">
                <a:solidFill>
                  <a:schemeClr val="accent1"/>
                </a:solidFill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</a:p>
          <a:p>
            <a:pPr>
              <a:spcAft>
                <a:spcPts val="0"/>
              </a:spcAft>
            </a:pPr>
            <a:r>
              <a:rPr lang="en-US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sz="1800" dirty="0">
                <a:solidFill>
                  <a:schemeClr val="accent1"/>
                </a:solidFill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R/</a:t>
            </a:r>
          </a:p>
          <a:p>
            <a:pPr marL="177800" indent="17463">
              <a:spcAft>
                <a:spcPts val="0"/>
              </a:spcAft>
              <a:tabLst>
                <a:tab pos="487363" algn="l"/>
              </a:tabLst>
            </a:pPr>
            <a:r>
              <a:rPr lang="en-US" sz="18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sz="1800" dirty="0" err="1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functions.R</a:t>
            </a:r>
            <a:endParaRPr lang="en-US" sz="1800" dirty="0">
              <a:solidFill>
                <a:schemeClr val="accent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177800" indent="17463">
              <a:spcAft>
                <a:spcPts val="0"/>
              </a:spcAft>
              <a:tabLst>
                <a:tab pos="487363" algn="l"/>
              </a:tabLst>
            </a:pPr>
            <a:r>
              <a:rPr lang="en-US" sz="18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sz="1800" dirty="0" err="1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utils.R</a:t>
            </a:r>
            <a:endParaRPr lang="en-US" sz="1800" dirty="0">
              <a:solidFill>
                <a:schemeClr val="accent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Aft>
                <a:spcPts val="0"/>
              </a:spcAft>
            </a:pPr>
            <a:r>
              <a:rPr lang="en-US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sz="18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DESCRIPTION</a:t>
            </a:r>
          </a:p>
          <a:p>
            <a:pPr>
              <a:spcAft>
                <a:spcPts val="0"/>
              </a:spcAft>
            </a:pPr>
            <a:r>
              <a:rPr lang="en-US" sz="18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NAMESPACE</a:t>
            </a:r>
          </a:p>
          <a:p>
            <a:pPr>
              <a:spcAft>
                <a:spcPts val="0"/>
              </a:spcAft>
            </a:pPr>
            <a:r>
              <a:rPr lang="en-US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2819564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Standard </a:t>
            </a:r>
            <a:r>
              <a:rPr lang="en-GB"/>
              <a:t>package source: </a:t>
            </a:r>
            <a:r>
              <a:rPr lang="en-GB" dirty="0"/>
              <a:t>more complete structure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6479E0C-444B-B94E-B7C8-D01D76B008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spcAft>
                <a:spcPts val="0"/>
              </a:spcAft>
            </a:pPr>
            <a:r>
              <a:rPr lang="en-US" sz="1800" dirty="0" err="1">
                <a:solidFill>
                  <a:schemeClr val="accent1"/>
                </a:solidFill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myPackage</a:t>
            </a:r>
            <a:r>
              <a:rPr lang="en-US" sz="1800" dirty="0">
                <a:solidFill>
                  <a:schemeClr val="accent1"/>
                </a:solidFill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</a:p>
          <a:p>
            <a:pPr>
              <a:spcAft>
                <a:spcPts val="0"/>
              </a:spcAft>
            </a:pPr>
            <a:r>
              <a:rPr lang="en-US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sz="1800" dirty="0">
                <a:solidFill>
                  <a:schemeClr val="accent1"/>
                </a:solidFill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data/</a:t>
            </a:r>
          </a:p>
          <a:p>
            <a:pPr>
              <a:spcAft>
                <a:spcPts val="0"/>
              </a:spcAft>
            </a:pPr>
            <a:r>
              <a:rPr lang="en-US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sz="1800" dirty="0">
                <a:solidFill>
                  <a:schemeClr val="accent1"/>
                </a:solidFill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man/</a:t>
            </a:r>
          </a:p>
          <a:p>
            <a:pPr>
              <a:spcAft>
                <a:spcPts val="0"/>
              </a:spcAft>
            </a:pPr>
            <a:r>
              <a:rPr lang="en-US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sz="1800" dirty="0" err="1">
                <a:solidFill>
                  <a:schemeClr val="accent1"/>
                </a:solidFill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inst</a:t>
            </a:r>
            <a:r>
              <a:rPr lang="en-US" sz="1800" dirty="0">
                <a:solidFill>
                  <a:schemeClr val="accent1"/>
                </a:solidFill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</a:p>
          <a:p>
            <a:pPr>
              <a:spcAft>
                <a:spcPts val="0"/>
              </a:spcAft>
            </a:pPr>
            <a:r>
              <a:rPr lang="en-US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sz="1800" dirty="0">
                <a:solidFill>
                  <a:schemeClr val="accent1"/>
                </a:solidFill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tests/</a:t>
            </a:r>
          </a:p>
          <a:p>
            <a:pPr>
              <a:spcAft>
                <a:spcPts val="0"/>
              </a:spcAft>
            </a:pPr>
            <a:r>
              <a:rPr lang="en-US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sz="1800" dirty="0">
                <a:solidFill>
                  <a:schemeClr val="accent1"/>
                </a:solidFill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vignettes/</a:t>
            </a:r>
          </a:p>
          <a:p>
            <a:pPr>
              <a:spcAft>
                <a:spcPts val="0"/>
              </a:spcAft>
            </a:pPr>
            <a:r>
              <a:rPr lang="en-US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sz="1800" dirty="0">
                <a:solidFill>
                  <a:schemeClr val="accent1"/>
                </a:solidFill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R/</a:t>
            </a:r>
          </a:p>
          <a:p>
            <a:pPr marL="177800" indent="17463">
              <a:spcAft>
                <a:spcPts val="0"/>
              </a:spcAft>
              <a:tabLst>
                <a:tab pos="487363" algn="l"/>
              </a:tabLst>
            </a:pPr>
            <a:r>
              <a:rPr lang="en-US" sz="18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sz="1800" dirty="0" err="1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functions.R</a:t>
            </a:r>
            <a:endParaRPr lang="en-US" sz="1800" dirty="0">
              <a:solidFill>
                <a:schemeClr val="accent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177800" indent="17463">
              <a:spcAft>
                <a:spcPts val="0"/>
              </a:spcAft>
              <a:tabLst>
                <a:tab pos="487363" algn="l"/>
              </a:tabLst>
            </a:pPr>
            <a:r>
              <a:rPr lang="en-US" sz="18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sz="1800" dirty="0" err="1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utils.R</a:t>
            </a:r>
            <a:endParaRPr lang="en-US" sz="1800" dirty="0">
              <a:solidFill>
                <a:schemeClr val="accent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Aft>
                <a:spcPts val="0"/>
              </a:spcAft>
            </a:pPr>
            <a:r>
              <a:rPr lang="en-US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sz="18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DESCRIPTION</a:t>
            </a:r>
          </a:p>
          <a:p>
            <a:pPr>
              <a:spcAft>
                <a:spcPts val="0"/>
              </a:spcAft>
            </a:pPr>
            <a:r>
              <a:rPr lang="en-US" sz="18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NAMESPACE</a:t>
            </a:r>
          </a:p>
          <a:p>
            <a:pPr>
              <a:spcAft>
                <a:spcPts val="0"/>
              </a:spcAft>
            </a:pPr>
            <a:r>
              <a:rPr lang="en-US" sz="18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sz="1800" dirty="0" err="1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README.md</a:t>
            </a:r>
            <a:endParaRPr lang="en-US" sz="1800" dirty="0">
              <a:solidFill>
                <a:schemeClr val="accent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Aft>
                <a:spcPts val="0"/>
              </a:spcAft>
            </a:pPr>
            <a:r>
              <a:rPr lang="en-US" sz="18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NEWS</a:t>
            </a:r>
          </a:p>
          <a:p>
            <a:pPr>
              <a:spcAft>
                <a:spcPts val="0"/>
              </a:spcAft>
            </a:pPr>
            <a:r>
              <a:rPr lang="en-US" sz="18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LICENSE</a:t>
            </a:r>
          </a:p>
          <a:p>
            <a:pPr>
              <a:spcAft>
                <a:spcPts val="0"/>
              </a:spcAft>
            </a:pPr>
            <a:r>
              <a:rPr lang="en-US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15987662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DESCRIPTION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6479E0C-444B-B94E-B7C8-D01D76B008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49486" y="873761"/>
            <a:ext cx="7990114" cy="551751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Package: </a:t>
            </a:r>
            <a:r>
              <a:rPr lang="en-US" sz="12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HiContacts</a:t>
            </a:r>
            <a:endParaRPr lang="en-US" sz="12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Title: </a:t>
            </a:r>
            <a:r>
              <a:rPr lang="en-US" sz="12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HiContacts</a:t>
            </a: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 R interface to cool files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Version: 0.99.11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Date: 2022-08-16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12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Authors@R</a:t>
            </a: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c(person(given = "Jacques",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family = "Serizay",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role = c("</a:t>
            </a:r>
            <a:r>
              <a:rPr lang="en-US" sz="12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aut</a:t>
            </a: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", "</a:t>
            </a:r>
            <a:r>
              <a:rPr lang="en-US" sz="12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cre</a:t>
            </a: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"),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email = "</a:t>
            </a:r>
            <a:r>
              <a:rPr lang="en-US" sz="12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jacquesserizay@gmail.com</a:t>
            </a: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",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comment = c(ORCID = "0000-0002-4295-0624")))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Description: </a:t>
            </a:r>
            <a:r>
              <a:rPr lang="en-US" sz="12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HiContacts</a:t>
            </a: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 R interface to (m)cool files and other Hi-C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processed file formats. </a:t>
            </a:r>
            <a:r>
              <a:rPr lang="en-US" sz="12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HiContacts</a:t>
            </a: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provides a collection of tools to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12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analyse</a:t>
            </a: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and visualize Hi-C datasets. It can import data from pairs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or (m)cool files.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License: MIT + file LICENSE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URL: https://</a:t>
            </a:r>
            <a:r>
              <a:rPr lang="en-US" sz="12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github.com</a:t>
            </a: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/js2264/</a:t>
            </a:r>
            <a:r>
              <a:rPr lang="en-US" sz="12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HiContacts</a:t>
            </a:r>
            <a:endParaRPr lang="en-US" sz="12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12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BugReports</a:t>
            </a: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 https://</a:t>
            </a:r>
            <a:r>
              <a:rPr lang="en-US" sz="12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github.com</a:t>
            </a: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/js2264/</a:t>
            </a:r>
            <a:r>
              <a:rPr lang="en-US" sz="12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HiContacts</a:t>
            </a: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/issues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Depends: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R (&gt;= 4.2)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Imports: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12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HiContactsData</a:t>
            </a:r>
            <a:endParaRPr lang="en-US" sz="12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Suggests: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12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rmarkdown</a:t>
            </a:r>
            <a:endParaRPr lang="en-US" sz="12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12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biocViews</a:t>
            </a: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12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HiC</a:t>
            </a:r>
            <a:endParaRPr lang="en-US" sz="12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Encoding: UTF-8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12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VignetteBuilder</a:t>
            </a: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 </a:t>
            </a:r>
            <a:r>
              <a:rPr lang="en-US" sz="12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knitr</a:t>
            </a:r>
            <a:endParaRPr lang="en-US" sz="12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12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LazyData</a:t>
            </a: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 false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12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Roxygen</a:t>
            </a: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 list(markdown = TRUE)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12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RoxygenNote</a:t>
            </a: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 7.2.1</a:t>
            </a:r>
          </a:p>
        </p:txBody>
      </p:sp>
      <p:sp>
        <p:nvSpPr>
          <p:cNvPr id="4" name="Content Placeholder 4">
            <a:extLst>
              <a:ext uri="{FF2B5EF4-FFF2-40B4-BE49-F238E27FC236}">
                <a16:creationId xmlns:a16="http://schemas.microsoft.com/office/drawing/2014/main" id="{B9ED1260-60FE-F84B-8B91-D72B473C172B}"/>
              </a:ext>
            </a:extLst>
          </p:cNvPr>
          <p:cNvSpPr txBox="1">
            <a:spLocks/>
          </p:cNvSpPr>
          <p:nvPr/>
        </p:nvSpPr>
        <p:spPr>
          <a:xfrm>
            <a:off x="111760" y="873761"/>
            <a:ext cx="11927840" cy="55175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en-US" sz="1800" dirty="0" err="1">
                <a:solidFill>
                  <a:schemeClr val="bg1">
                    <a:lumMod val="8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myPackage</a:t>
            </a:r>
            <a:r>
              <a:rPr lang="en-US" sz="1800" dirty="0">
                <a:solidFill>
                  <a:schemeClr val="bg1">
                    <a:lumMod val="8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</a:p>
          <a:p>
            <a:pPr>
              <a:spcAft>
                <a:spcPts val="0"/>
              </a:spcAft>
            </a:pPr>
            <a:r>
              <a:rPr lang="en-US" sz="1800" dirty="0">
                <a:solidFill>
                  <a:schemeClr val="bg1">
                    <a:lumMod val="8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data/</a:t>
            </a:r>
          </a:p>
          <a:p>
            <a:pPr>
              <a:spcAft>
                <a:spcPts val="0"/>
              </a:spcAft>
            </a:pPr>
            <a:r>
              <a:rPr lang="en-US" sz="1800" dirty="0">
                <a:solidFill>
                  <a:schemeClr val="bg1">
                    <a:lumMod val="8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man/</a:t>
            </a:r>
          </a:p>
          <a:p>
            <a:pPr>
              <a:spcAft>
                <a:spcPts val="0"/>
              </a:spcAft>
            </a:pPr>
            <a:r>
              <a:rPr lang="en-US" sz="1800" dirty="0">
                <a:solidFill>
                  <a:schemeClr val="bg1">
                    <a:lumMod val="8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sz="1800" dirty="0" err="1">
                <a:solidFill>
                  <a:schemeClr val="bg1">
                    <a:lumMod val="8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inst</a:t>
            </a:r>
            <a:r>
              <a:rPr lang="en-US" sz="1800" dirty="0">
                <a:solidFill>
                  <a:schemeClr val="bg1">
                    <a:lumMod val="8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</a:p>
          <a:p>
            <a:pPr>
              <a:spcAft>
                <a:spcPts val="0"/>
              </a:spcAft>
            </a:pPr>
            <a:r>
              <a:rPr lang="en-US" sz="1800" dirty="0">
                <a:solidFill>
                  <a:schemeClr val="bg1">
                    <a:lumMod val="8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tests/</a:t>
            </a:r>
          </a:p>
          <a:p>
            <a:pPr>
              <a:spcAft>
                <a:spcPts val="0"/>
              </a:spcAft>
            </a:pPr>
            <a:r>
              <a:rPr lang="en-US" sz="1800" dirty="0">
                <a:solidFill>
                  <a:schemeClr val="bg1">
                    <a:lumMod val="8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vignettes/</a:t>
            </a:r>
          </a:p>
          <a:p>
            <a:pPr>
              <a:spcAft>
                <a:spcPts val="0"/>
              </a:spcAft>
            </a:pPr>
            <a:r>
              <a:rPr lang="en-US" sz="1800" dirty="0">
                <a:solidFill>
                  <a:schemeClr val="bg1">
                    <a:lumMod val="8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R/</a:t>
            </a:r>
          </a:p>
          <a:p>
            <a:pPr marL="177800" indent="17463">
              <a:spcAft>
                <a:spcPts val="0"/>
              </a:spcAft>
              <a:tabLst>
                <a:tab pos="487363" algn="l"/>
              </a:tabLst>
            </a:pPr>
            <a:r>
              <a:rPr lang="en-US" sz="1800" dirty="0">
                <a:solidFill>
                  <a:schemeClr val="bg1">
                    <a:lumMod val="8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sz="1800" dirty="0" err="1">
                <a:solidFill>
                  <a:schemeClr val="bg1">
                    <a:lumMod val="8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functions.R</a:t>
            </a:r>
            <a:endParaRPr lang="en-US" sz="1800" dirty="0">
              <a:solidFill>
                <a:schemeClr val="bg1">
                  <a:lumMod val="85000"/>
                </a:schemeClr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177800" indent="17463">
              <a:spcAft>
                <a:spcPts val="0"/>
              </a:spcAft>
              <a:tabLst>
                <a:tab pos="487363" algn="l"/>
              </a:tabLst>
            </a:pPr>
            <a:r>
              <a:rPr lang="en-US" sz="1800" dirty="0">
                <a:solidFill>
                  <a:schemeClr val="bg1">
                    <a:lumMod val="8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sz="1800" dirty="0" err="1">
                <a:solidFill>
                  <a:schemeClr val="bg1">
                    <a:lumMod val="8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utils.R</a:t>
            </a:r>
            <a:endParaRPr lang="en-US" sz="1800" dirty="0">
              <a:solidFill>
                <a:schemeClr val="bg1">
                  <a:lumMod val="85000"/>
                </a:schemeClr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Aft>
                <a:spcPts val="0"/>
              </a:spcAft>
            </a:pPr>
            <a:r>
              <a:rPr lang="en-US" sz="18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sz="1800" b="1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DESCRIPTION</a:t>
            </a:r>
          </a:p>
          <a:p>
            <a:pPr>
              <a:spcAft>
                <a:spcPts val="0"/>
              </a:spcAft>
            </a:pPr>
            <a:r>
              <a:rPr lang="en-US" sz="1800" dirty="0">
                <a:solidFill>
                  <a:schemeClr val="bg1">
                    <a:lumMod val="8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NAMESPACE</a:t>
            </a:r>
          </a:p>
          <a:p>
            <a:pPr>
              <a:spcAft>
                <a:spcPts val="0"/>
              </a:spcAft>
            </a:pPr>
            <a:r>
              <a:rPr lang="en-US" sz="1800" dirty="0">
                <a:solidFill>
                  <a:schemeClr val="bg1">
                    <a:lumMod val="8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sz="1800" dirty="0" err="1">
                <a:solidFill>
                  <a:schemeClr val="bg1">
                    <a:lumMod val="8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README.md</a:t>
            </a:r>
            <a:endParaRPr lang="en-US" sz="1800" dirty="0">
              <a:solidFill>
                <a:schemeClr val="bg1">
                  <a:lumMod val="85000"/>
                </a:schemeClr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Aft>
                <a:spcPts val="0"/>
              </a:spcAft>
            </a:pPr>
            <a:r>
              <a:rPr lang="en-US" sz="1800" dirty="0">
                <a:solidFill>
                  <a:schemeClr val="bg1">
                    <a:lumMod val="8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NEWS</a:t>
            </a:r>
          </a:p>
          <a:p>
            <a:pPr>
              <a:spcAft>
                <a:spcPts val="0"/>
              </a:spcAft>
            </a:pPr>
            <a:r>
              <a:rPr lang="en-US" sz="1800" dirty="0">
                <a:solidFill>
                  <a:schemeClr val="bg1">
                    <a:lumMod val="8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LICENSE</a:t>
            </a:r>
          </a:p>
          <a:p>
            <a:pPr>
              <a:spcAft>
                <a:spcPts val="0"/>
              </a:spcAft>
            </a:pPr>
            <a:r>
              <a:rPr lang="en-US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39958585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DESCRIPTION</a:t>
            </a:r>
            <a:endParaRPr lang="en-US" dirty="0"/>
          </a:p>
        </p:txBody>
      </p:sp>
      <p:sp>
        <p:nvSpPr>
          <p:cNvPr id="4" name="Content Placeholder 4">
            <a:extLst>
              <a:ext uri="{FF2B5EF4-FFF2-40B4-BE49-F238E27FC236}">
                <a16:creationId xmlns:a16="http://schemas.microsoft.com/office/drawing/2014/main" id="{B9ED1260-60FE-F84B-8B91-D72B473C172B}"/>
              </a:ext>
            </a:extLst>
          </p:cNvPr>
          <p:cNvSpPr txBox="1">
            <a:spLocks/>
          </p:cNvSpPr>
          <p:nvPr/>
        </p:nvSpPr>
        <p:spPr>
          <a:xfrm>
            <a:off x="111760" y="873761"/>
            <a:ext cx="11927840" cy="55175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en-US" sz="1800" dirty="0" err="1">
                <a:solidFill>
                  <a:schemeClr val="bg1">
                    <a:lumMod val="8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myPackage</a:t>
            </a:r>
            <a:r>
              <a:rPr lang="en-US" sz="1800" dirty="0">
                <a:solidFill>
                  <a:schemeClr val="bg1">
                    <a:lumMod val="8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</a:p>
          <a:p>
            <a:pPr>
              <a:spcAft>
                <a:spcPts val="0"/>
              </a:spcAft>
            </a:pPr>
            <a:r>
              <a:rPr lang="en-US" sz="1800" dirty="0">
                <a:solidFill>
                  <a:schemeClr val="bg1">
                    <a:lumMod val="8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data/</a:t>
            </a:r>
          </a:p>
          <a:p>
            <a:pPr>
              <a:spcAft>
                <a:spcPts val="0"/>
              </a:spcAft>
            </a:pPr>
            <a:r>
              <a:rPr lang="en-US" sz="1800" dirty="0">
                <a:solidFill>
                  <a:schemeClr val="bg1">
                    <a:lumMod val="8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man/</a:t>
            </a:r>
          </a:p>
          <a:p>
            <a:pPr>
              <a:spcAft>
                <a:spcPts val="0"/>
              </a:spcAft>
            </a:pPr>
            <a:r>
              <a:rPr lang="en-US" sz="1800" dirty="0">
                <a:solidFill>
                  <a:schemeClr val="bg1">
                    <a:lumMod val="8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sz="1800" dirty="0" err="1">
                <a:solidFill>
                  <a:schemeClr val="bg1">
                    <a:lumMod val="8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inst</a:t>
            </a:r>
            <a:r>
              <a:rPr lang="en-US" sz="1800" dirty="0">
                <a:solidFill>
                  <a:schemeClr val="bg1">
                    <a:lumMod val="8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</a:p>
          <a:p>
            <a:pPr>
              <a:spcAft>
                <a:spcPts val="0"/>
              </a:spcAft>
            </a:pPr>
            <a:r>
              <a:rPr lang="en-US" sz="1800" dirty="0">
                <a:solidFill>
                  <a:schemeClr val="bg1">
                    <a:lumMod val="8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tests/</a:t>
            </a:r>
          </a:p>
          <a:p>
            <a:pPr>
              <a:spcAft>
                <a:spcPts val="0"/>
              </a:spcAft>
            </a:pPr>
            <a:r>
              <a:rPr lang="en-US" sz="1800" dirty="0">
                <a:solidFill>
                  <a:schemeClr val="bg1">
                    <a:lumMod val="8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vignettes/</a:t>
            </a:r>
          </a:p>
          <a:p>
            <a:pPr>
              <a:spcAft>
                <a:spcPts val="0"/>
              </a:spcAft>
            </a:pPr>
            <a:r>
              <a:rPr lang="en-US" sz="1800" dirty="0">
                <a:solidFill>
                  <a:schemeClr val="bg1">
                    <a:lumMod val="8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R/</a:t>
            </a:r>
          </a:p>
          <a:p>
            <a:pPr marL="177800" indent="17463">
              <a:spcAft>
                <a:spcPts val="0"/>
              </a:spcAft>
              <a:tabLst>
                <a:tab pos="487363" algn="l"/>
              </a:tabLst>
            </a:pPr>
            <a:r>
              <a:rPr lang="en-US" sz="1800" dirty="0">
                <a:solidFill>
                  <a:schemeClr val="bg1">
                    <a:lumMod val="8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sz="1800" dirty="0" err="1">
                <a:solidFill>
                  <a:schemeClr val="bg1">
                    <a:lumMod val="8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functions.R</a:t>
            </a:r>
            <a:endParaRPr lang="en-US" sz="1800" dirty="0">
              <a:solidFill>
                <a:schemeClr val="bg1">
                  <a:lumMod val="85000"/>
                </a:schemeClr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177800" indent="17463">
              <a:spcAft>
                <a:spcPts val="0"/>
              </a:spcAft>
              <a:tabLst>
                <a:tab pos="487363" algn="l"/>
              </a:tabLst>
            </a:pPr>
            <a:r>
              <a:rPr lang="en-US" sz="1800" dirty="0">
                <a:solidFill>
                  <a:schemeClr val="bg1">
                    <a:lumMod val="8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sz="1800" dirty="0" err="1">
                <a:solidFill>
                  <a:schemeClr val="bg1">
                    <a:lumMod val="8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utils.R</a:t>
            </a:r>
            <a:endParaRPr lang="en-US" sz="1800" dirty="0">
              <a:solidFill>
                <a:schemeClr val="bg1">
                  <a:lumMod val="85000"/>
                </a:schemeClr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Aft>
                <a:spcPts val="0"/>
              </a:spcAft>
            </a:pPr>
            <a:r>
              <a:rPr lang="en-US" sz="18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sz="1800" b="1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DESCRIPTION</a:t>
            </a:r>
          </a:p>
          <a:p>
            <a:pPr>
              <a:spcAft>
                <a:spcPts val="0"/>
              </a:spcAft>
            </a:pPr>
            <a:r>
              <a:rPr lang="en-US" sz="1800" dirty="0">
                <a:solidFill>
                  <a:schemeClr val="bg1">
                    <a:lumMod val="8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NAMESPACE</a:t>
            </a:r>
          </a:p>
          <a:p>
            <a:pPr>
              <a:spcAft>
                <a:spcPts val="0"/>
              </a:spcAft>
            </a:pPr>
            <a:r>
              <a:rPr lang="en-US" sz="1800" dirty="0">
                <a:solidFill>
                  <a:schemeClr val="bg1">
                    <a:lumMod val="8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sz="1800" dirty="0" err="1">
                <a:solidFill>
                  <a:schemeClr val="bg1">
                    <a:lumMod val="8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README.md</a:t>
            </a:r>
            <a:endParaRPr lang="en-US" sz="1800" dirty="0">
              <a:solidFill>
                <a:schemeClr val="bg1">
                  <a:lumMod val="85000"/>
                </a:schemeClr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Aft>
                <a:spcPts val="0"/>
              </a:spcAft>
            </a:pPr>
            <a:r>
              <a:rPr lang="en-US" sz="1800" dirty="0">
                <a:solidFill>
                  <a:schemeClr val="bg1">
                    <a:lumMod val="8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NEWS</a:t>
            </a:r>
          </a:p>
          <a:p>
            <a:pPr>
              <a:spcAft>
                <a:spcPts val="0"/>
              </a:spcAft>
            </a:pPr>
            <a:r>
              <a:rPr lang="en-US" sz="1800" dirty="0">
                <a:solidFill>
                  <a:schemeClr val="bg1">
                    <a:lumMod val="8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LICENSE</a:t>
            </a:r>
          </a:p>
          <a:p>
            <a:pPr>
              <a:spcAft>
                <a:spcPts val="0"/>
              </a:spcAft>
            </a:pPr>
            <a:r>
              <a:rPr lang="en-US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462FE0E-412A-D446-806E-0EEAF41309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6149" y="1138556"/>
            <a:ext cx="3778544" cy="5252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4852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NAMESPACE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6479E0C-444B-B94E-B7C8-D01D76B008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49486" y="873761"/>
            <a:ext cx="7990114" cy="551751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# Generated by roxygen2: do not edit by hand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endParaRPr lang="en-US" sz="8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export(APA)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export(cool2gi)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export(cool2seqinfo)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export(detrend)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export(</a:t>
            </a:r>
            <a:r>
              <a:rPr lang="en-US" sz="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fetchCool</a:t>
            </a:r>
            <a:r>
              <a:rPr lang="en-US" sz="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export(</a:t>
            </a:r>
            <a:r>
              <a:rPr lang="en-US" sz="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formatCoords</a:t>
            </a:r>
            <a:r>
              <a:rPr lang="en-US" sz="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export(</a:t>
            </a:r>
            <a:r>
              <a:rPr lang="en-US" sz="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getAnchors</a:t>
            </a:r>
            <a:r>
              <a:rPr lang="en-US" sz="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export(</a:t>
            </a:r>
            <a:r>
              <a:rPr lang="en-US" sz="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getCounts</a:t>
            </a:r>
            <a:r>
              <a:rPr lang="en-US" sz="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export(</a:t>
            </a:r>
            <a:r>
              <a:rPr lang="en-US" sz="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getHicStats</a:t>
            </a:r>
            <a:r>
              <a:rPr lang="en-US" sz="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export(</a:t>
            </a:r>
            <a:r>
              <a:rPr lang="en-US" sz="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getPs</a:t>
            </a:r>
            <a:r>
              <a:rPr lang="en-US" sz="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export(</a:t>
            </a:r>
            <a:r>
              <a:rPr lang="en-US" sz="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ggMatrix</a:t>
            </a:r>
            <a:r>
              <a:rPr lang="en-US" sz="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export(</a:t>
            </a:r>
            <a:r>
              <a:rPr lang="en-US" sz="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ggPs</a:t>
            </a:r>
            <a:r>
              <a:rPr lang="en-US" sz="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export(</a:t>
            </a:r>
            <a:r>
              <a:rPr lang="en-US" sz="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ggtheme_HiContacts</a:t>
            </a:r>
            <a:r>
              <a:rPr lang="en-US" sz="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export(</a:t>
            </a:r>
            <a:r>
              <a:rPr lang="en-US" sz="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ggtheme_HiContacts_tracks</a:t>
            </a:r>
            <a:r>
              <a:rPr lang="en-US" sz="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export(gi2cm)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export(</a:t>
            </a:r>
            <a:r>
              <a:rPr lang="en-US" sz="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lsCoolFiles</a:t>
            </a:r>
            <a:r>
              <a:rPr lang="en-US" sz="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export(</a:t>
            </a:r>
            <a:r>
              <a:rPr lang="en-US" sz="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lsCoolResolutions</a:t>
            </a:r>
            <a:r>
              <a:rPr lang="en-US" sz="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export(pairs2gi)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export(</a:t>
            </a:r>
            <a:r>
              <a:rPr lang="en-US" sz="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peekCool</a:t>
            </a:r>
            <a:r>
              <a:rPr lang="en-US" sz="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export(</a:t>
            </a:r>
            <a:r>
              <a:rPr lang="en-US" sz="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plotMatrix</a:t>
            </a:r>
            <a:r>
              <a:rPr lang="en-US" sz="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export(</a:t>
            </a:r>
            <a:r>
              <a:rPr lang="en-US" sz="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splitCoords</a:t>
            </a:r>
            <a:r>
              <a:rPr lang="en-US" sz="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import(</a:t>
            </a:r>
            <a:r>
              <a:rPr lang="en-US" sz="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BiocParallel</a:t>
            </a:r>
            <a:r>
              <a:rPr lang="en-US" sz="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import(</a:t>
            </a:r>
            <a:r>
              <a:rPr lang="en-US" sz="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InteractionSet</a:t>
            </a:r>
            <a:r>
              <a:rPr lang="en-US" sz="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import(</a:t>
            </a:r>
            <a:r>
              <a:rPr lang="en-US" sz="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dplyr</a:t>
            </a:r>
            <a:r>
              <a:rPr lang="en-US" sz="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import(ggplot2)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import(</a:t>
            </a:r>
            <a:r>
              <a:rPr lang="en-US" sz="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ggrastr</a:t>
            </a:r>
            <a:r>
              <a:rPr lang="en-US" sz="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import(rhdf5)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import(scales)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import(</a:t>
            </a:r>
            <a:r>
              <a:rPr lang="en-US" sz="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stringr</a:t>
            </a:r>
            <a:r>
              <a:rPr lang="en-US" sz="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import(</a:t>
            </a:r>
            <a:r>
              <a:rPr lang="en-US" sz="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tibble</a:t>
            </a:r>
            <a:r>
              <a:rPr lang="en-US" sz="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import(</a:t>
            </a:r>
            <a:r>
              <a:rPr lang="en-US" sz="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tidyr</a:t>
            </a:r>
            <a:r>
              <a:rPr lang="en-US" sz="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import(tools)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import(</a:t>
            </a:r>
            <a:r>
              <a:rPr lang="en-US" sz="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zeallot</a:t>
            </a:r>
            <a:r>
              <a:rPr lang="en-US" sz="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importFrom</a:t>
            </a:r>
            <a:r>
              <a:rPr lang="en-US" sz="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sz="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GenomeInfoDb,Seqinfo</a:t>
            </a:r>
            <a:r>
              <a:rPr lang="en-US" sz="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importFrom</a:t>
            </a:r>
            <a:r>
              <a:rPr lang="en-US" sz="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sz="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GenomeInfoDb,seqlengths</a:t>
            </a:r>
            <a:r>
              <a:rPr lang="en-US" sz="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importFrom</a:t>
            </a:r>
            <a:r>
              <a:rPr lang="en-US" sz="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sz="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GenomicRanges,GRanges</a:t>
            </a:r>
            <a:r>
              <a:rPr lang="en-US" sz="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importFrom</a:t>
            </a:r>
            <a:r>
              <a:rPr lang="en-US" sz="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sz="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GenomicRanges,end</a:t>
            </a:r>
            <a:r>
              <a:rPr lang="en-US" sz="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importFrom</a:t>
            </a:r>
            <a:r>
              <a:rPr lang="en-US" sz="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sz="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GenomicRanges,findOverlaps</a:t>
            </a:r>
            <a:r>
              <a:rPr lang="en-US" sz="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importFrom</a:t>
            </a:r>
            <a:r>
              <a:rPr lang="en-US" sz="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sz="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GenomicRanges,mcols</a:t>
            </a:r>
            <a:r>
              <a:rPr lang="en-US" sz="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importFrom</a:t>
            </a:r>
            <a:r>
              <a:rPr lang="en-US" sz="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sz="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GenomicRanges,resize</a:t>
            </a:r>
            <a:r>
              <a:rPr lang="en-US" sz="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importFrom</a:t>
            </a:r>
            <a:r>
              <a:rPr lang="en-US" sz="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sz="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GenomicRanges,seqnames</a:t>
            </a:r>
            <a:r>
              <a:rPr lang="en-US" sz="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importFrom</a:t>
            </a:r>
            <a:r>
              <a:rPr lang="en-US" sz="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sz="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GenomicRanges,start</a:t>
            </a:r>
            <a:r>
              <a:rPr lang="en-US" sz="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</p:txBody>
      </p:sp>
      <p:sp>
        <p:nvSpPr>
          <p:cNvPr id="4" name="Content Placeholder 4">
            <a:extLst>
              <a:ext uri="{FF2B5EF4-FFF2-40B4-BE49-F238E27FC236}">
                <a16:creationId xmlns:a16="http://schemas.microsoft.com/office/drawing/2014/main" id="{B9ED1260-60FE-F84B-8B91-D72B473C172B}"/>
              </a:ext>
            </a:extLst>
          </p:cNvPr>
          <p:cNvSpPr txBox="1">
            <a:spLocks/>
          </p:cNvSpPr>
          <p:nvPr/>
        </p:nvSpPr>
        <p:spPr>
          <a:xfrm>
            <a:off x="111760" y="873761"/>
            <a:ext cx="11927840" cy="55175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en-US" sz="1800" dirty="0" err="1">
                <a:solidFill>
                  <a:schemeClr val="bg1">
                    <a:lumMod val="8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myPackage</a:t>
            </a:r>
            <a:r>
              <a:rPr lang="en-US" sz="1800" dirty="0">
                <a:solidFill>
                  <a:schemeClr val="bg1">
                    <a:lumMod val="8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</a:p>
          <a:p>
            <a:pPr>
              <a:spcAft>
                <a:spcPts val="0"/>
              </a:spcAft>
            </a:pPr>
            <a:r>
              <a:rPr lang="en-US" sz="1800" dirty="0">
                <a:solidFill>
                  <a:schemeClr val="bg1">
                    <a:lumMod val="8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data/</a:t>
            </a:r>
          </a:p>
          <a:p>
            <a:pPr>
              <a:spcAft>
                <a:spcPts val="0"/>
              </a:spcAft>
            </a:pPr>
            <a:r>
              <a:rPr lang="en-US" sz="1800" dirty="0">
                <a:solidFill>
                  <a:schemeClr val="bg1">
                    <a:lumMod val="8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man/</a:t>
            </a:r>
          </a:p>
          <a:p>
            <a:pPr>
              <a:spcAft>
                <a:spcPts val="0"/>
              </a:spcAft>
            </a:pPr>
            <a:r>
              <a:rPr lang="en-US" sz="1800" dirty="0">
                <a:solidFill>
                  <a:schemeClr val="bg1">
                    <a:lumMod val="8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sz="1800" dirty="0" err="1">
                <a:solidFill>
                  <a:schemeClr val="bg1">
                    <a:lumMod val="8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inst</a:t>
            </a:r>
            <a:r>
              <a:rPr lang="en-US" sz="1800" dirty="0">
                <a:solidFill>
                  <a:schemeClr val="bg1">
                    <a:lumMod val="8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</a:p>
          <a:p>
            <a:pPr>
              <a:spcAft>
                <a:spcPts val="0"/>
              </a:spcAft>
            </a:pPr>
            <a:r>
              <a:rPr lang="en-US" sz="1800" dirty="0">
                <a:solidFill>
                  <a:schemeClr val="bg1">
                    <a:lumMod val="8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tests/</a:t>
            </a:r>
          </a:p>
          <a:p>
            <a:pPr>
              <a:spcAft>
                <a:spcPts val="0"/>
              </a:spcAft>
            </a:pPr>
            <a:r>
              <a:rPr lang="en-US" sz="1800" dirty="0">
                <a:solidFill>
                  <a:schemeClr val="bg1">
                    <a:lumMod val="8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vignettes/</a:t>
            </a:r>
          </a:p>
          <a:p>
            <a:pPr>
              <a:spcAft>
                <a:spcPts val="0"/>
              </a:spcAft>
            </a:pPr>
            <a:r>
              <a:rPr lang="en-US" sz="1800" dirty="0">
                <a:solidFill>
                  <a:schemeClr val="bg1">
                    <a:lumMod val="8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R/</a:t>
            </a:r>
          </a:p>
          <a:p>
            <a:pPr marL="177800" indent="17463">
              <a:spcAft>
                <a:spcPts val="0"/>
              </a:spcAft>
              <a:tabLst>
                <a:tab pos="487363" algn="l"/>
              </a:tabLst>
            </a:pPr>
            <a:r>
              <a:rPr lang="en-US" sz="1800" dirty="0">
                <a:solidFill>
                  <a:schemeClr val="bg1">
                    <a:lumMod val="8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sz="1800" dirty="0" err="1">
                <a:solidFill>
                  <a:schemeClr val="bg1">
                    <a:lumMod val="8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functions.R</a:t>
            </a:r>
            <a:endParaRPr lang="en-US" sz="1800" dirty="0">
              <a:solidFill>
                <a:schemeClr val="bg1">
                  <a:lumMod val="85000"/>
                </a:schemeClr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177800" indent="17463">
              <a:spcAft>
                <a:spcPts val="0"/>
              </a:spcAft>
              <a:tabLst>
                <a:tab pos="487363" algn="l"/>
              </a:tabLst>
            </a:pPr>
            <a:r>
              <a:rPr lang="en-US" sz="1800" dirty="0">
                <a:solidFill>
                  <a:schemeClr val="bg1">
                    <a:lumMod val="8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sz="1800" dirty="0" err="1">
                <a:solidFill>
                  <a:schemeClr val="bg1">
                    <a:lumMod val="8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utils.R</a:t>
            </a:r>
            <a:endParaRPr lang="en-US" sz="1800" dirty="0">
              <a:solidFill>
                <a:schemeClr val="bg1">
                  <a:lumMod val="85000"/>
                </a:schemeClr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Aft>
                <a:spcPts val="0"/>
              </a:spcAft>
            </a:pPr>
            <a:r>
              <a:rPr lang="en-US" sz="1800" dirty="0">
                <a:solidFill>
                  <a:schemeClr val="bg1">
                    <a:lumMod val="8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DESCRIPTION</a:t>
            </a:r>
          </a:p>
          <a:p>
            <a:pPr>
              <a:spcAft>
                <a:spcPts val="0"/>
              </a:spcAft>
            </a:pPr>
            <a:r>
              <a:rPr lang="en-US" sz="1800" dirty="0">
                <a:solidFill>
                  <a:schemeClr val="bg1">
                    <a:lumMod val="8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sz="1800" b="1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NAMESPACE</a:t>
            </a:r>
          </a:p>
          <a:p>
            <a:pPr>
              <a:spcAft>
                <a:spcPts val="0"/>
              </a:spcAft>
            </a:pPr>
            <a:r>
              <a:rPr lang="en-US" sz="1800" dirty="0">
                <a:solidFill>
                  <a:schemeClr val="bg1">
                    <a:lumMod val="8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sz="1800" dirty="0" err="1">
                <a:solidFill>
                  <a:schemeClr val="bg1">
                    <a:lumMod val="8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README.md</a:t>
            </a:r>
            <a:endParaRPr lang="en-US" sz="1800" dirty="0">
              <a:solidFill>
                <a:schemeClr val="bg1">
                  <a:lumMod val="85000"/>
                </a:schemeClr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Aft>
                <a:spcPts val="0"/>
              </a:spcAft>
            </a:pPr>
            <a:r>
              <a:rPr lang="en-US" sz="1800" dirty="0">
                <a:solidFill>
                  <a:schemeClr val="bg1">
                    <a:lumMod val="8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NEWS</a:t>
            </a:r>
          </a:p>
          <a:p>
            <a:pPr>
              <a:spcAft>
                <a:spcPts val="0"/>
              </a:spcAft>
            </a:pPr>
            <a:r>
              <a:rPr lang="en-US" sz="1800" dirty="0">
                <a:solidFill>
                  <a:schemeClr val="bg1">
                    <a:lumMod val="8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LICENSE</a:t>
            </a:r>
          </a:p>
          <a:p>
            <a:pPr>
              <a:spcAft>
                <a:spcPts val="0"/>
              </a:spcAft>
            </a:pPr>
            <a:r>
              <a:rPr lang="en-US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</a:p>
        </p:txBody>
      </p:sp>
      <p:pic>
        <p:nvPicPr>
          <p:cNvPr id="1026" name="Picture 2" descr="Revisiting package dependencies (Revolutions)">
            <a:extLst>
              <a:ext uri="{FF2B5EF4-FFF2-40B4-BE49-F238E27FC236}">
                <a16:creationId xmlns:a16="http://schemas.microsoft.com/office/drawing/2014/main" id="{128DD772-7070-AF45-8BFD-E5AB5E928D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7178" y="1178379"/>
            <a:ext cx="4650014" cy="4650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742201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-CONFIG__" val="Version20200227_2021 -20 -20 -40 6 37 0 143;170;220 175;171;171 79;129;189 220;230;242 Calibri Rectangle 8 1 1 0 0 0 0 0 0 1 1 1 90;200;30 10;255;0 0 0 0 175;171;171 220;230;242 220;230;242 0 1 1 0 15 50 85 0 0 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GRESS INDICATOR TITLE" val="Default Section"/>
</p:tagLst>
</file>

<file path=ppt/theme/theme1.xml><?xml version="1.0" encoding="utf-8"?>
<a:theme xmlns:a="http://schemas.openxmlformats.org/drawingml/2006/main" name="Theme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25400">
          <a:solidFill>
            <a:schemeClr val="tx1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heme1" id="{956AF91C-A915-EB43-A318-2526352C94CB}" vid="{00B548D9-0413-EF4C-B81F-15ECCD6673C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6669</TotalTime>
  <Words>3307</Words>
  <Application>Microsoft Macintosh PowerPoint</Application>
  <PresentationFormat>Widescreen</PresentationFormat>
  <Paragraphs>663</Paragraphs>
  <Slides>26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Arial</vt:lpstr>
      <vt:lpstr>Avenir Book</vt:lpstr>
      <vt:lpstr>Calibri</vt:lpstr>
      <vt:lpstr>Comfortaa</vt:lpstr>
      <vt:lpstr>Menlo</vt:lpstr>
      <vt:lpstr>Theme1</vt:lpstr>
      <vt:lpstr>Package architecture</vt:lpstr>
      <vt:lpstr>What are packages</vt:lpstr>
      <vt:lpstr>What are packages</vt:lpstr>
      <vt:lpstr>What are packages</vt:lpstr>
      <vt:lpstr>Standard package source: the bare minimum</vt:lpstr>
      <vt:lpstr>Standard package source: more complete structure</vt:lpstr>
      <vt:lpstr>DESCRIPTION</vt:lpstr>
      <vt:lpstr>DESCRIPTION</vt:lpstr>
      <vt:lpstr>NAMESPACE</vt:lpstr>
      <vt:lpstr>README.md</vt:lpstr>
      <vt:lpstr>NEWS</vt:lpstr>
      <vt:lpstr>LICENSE</vt:lpstr>
      <vt:lpstr>Function files</vt:lpstr>
      <vt:lpstr>Doc files</vt:lpstr>
      <vt:lpstr>Doc files</vt:lpstr>
      <vt:lpstr>Doc files</vt:lpstr>
      <vt:lpstr>Source/Bundle/Binary/Installed/Loaded: késako?</vt:lpstr>
      <vt:lpstr>Source/Bundle/ Binary /Installed/Loaded: késako?</vt:lpstr>
      <vt:lpstr>Source/Bundle/ Binary /Installed/Loaded: késako?</vt:lpstr>
      <vt:lpstr>Source/Bundle/ Binary /Installed/Loaded: késako?</vt:lpstr>
      <vt:lpstr>Source/Bundle/ Binary /Installed/Loaded: késako?</vt:lpstr>
      <vt:lpstr>Source/Bundle/ Binary /Installed/Loaded: késako?</vt:lpstr>
      <vt:lpstr>Source/Bundle/ Binary /Installed/Loaded: késako?</vt:lpstr>
      <vt:lpstr>Source/Bundle/ Binary /Installed/Loaded: késako?</vt:lpstr>
      <vt:lpstr>Source/Bundle/ Binary /Installed/Loaded: késako?</vt:lpstr>
      <vt:lpstr>Read more…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Dissecting the molecular mechanisms regulating cytoplasmic and nuclear events occurring during MCC differentiation </dc:title>
  <dc:creator>Jacques Serizay</dc:creator>
  <cp:lastModifiedBy>Jacques  SERIZAY</cp:lastModifiedBy>
  <cp:revision>360</cp:revision>
  <dcterms:created xsi:type="dcterms:W3CDTF">2021-02-26T11:16:43Z</dcterms:created>
  <dcterms:modified xsi:type="dcterms:W3CDTF">2022-11-04T09:53:46Z</dcterms:modified>
</cp:coreProperties>
</file>